
<file path=[Content_Types].xml><?xml version="1.0" encoding="utf-8"?>
<Types xmlns="http://schemas.openxmlformats.org/package/2006/content-types">
  <Default Extension="emf" ContentType="image/x-emf"/>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4"/>
  </p:notesMasterIdLst>
  <p:sldIdLst>
    <p:sldId id="270" r:id="rId2"/>
    <p:sldId id="268" r:id="rId3"/>
    <p:sldId id="258" r:id="rId4"/>
    <p:sldId id="265" r:id="rId5"/>
    <p:sldId id="262" r:id="rId6"/>
    <p:sldId id="273" r:id="rId7"/>
    <p:sldId id="285" r:id="rId8"/>
    <p:sldId id="280" r:id="rId9"/>
    <p:sldId id="283" r:id="rId10"/>
    <p:sldId id="282" r:id="rId11"/>
    <p:sldId id="284" r:id="rId12"/>
    <p:sldId id="271" r:id="rId13"/>
  </p:sldIdLst>
  <p:sldSz cx="12192000" cy="6858000"/>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365C"/>
    <a:srgbClr val="F49517"/>
    <a:srgbClr val="1A767B"/>
    <a:srgbClr val="232C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2DE63D5-997A-4646-A377-4702673A728D}" styleName="Style léger 2 - Accentuation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p:scale>
          <a:sx n="75" d="100"/>
          <a:sy n="75" d="100"/>
        </p:scale>
        <p:origin x="432" y="5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BB92D0-9B4E-430F-86CD-2CA0EDDB5242}" type="doc">
      <dgm:prSet loTypeId="urn:microsoft.com/office/officeart/2009/layout/CircleArrowProcess" loCatId="cycle" qsTypeId="urn:microsoft.com/office/officeart/2005/8/quickstyle/3d2" qsCatId="3D" csTypeId="urn:microsoft.com/office/officeart/2005/8/colors/accent0_1" csCatId="mainScheme" phldr="1"/>
      <dgm:spPr/>
      <dgm:t>
        <a:bodyPr/>
        <a:lstStyle/>
        <a:p>
          <a:endParaRPr lang="fr-FR"/>
        </a:p>
      </dgm:t>
    </dgm:pt>
    <dgm:pt modelId="{2AE081C7-32B9-46E1-B36F-0B09FA4D9ECF}">
      <dgm:prSet phldrT="[Texte]" custT="1"/>
      <dgm:spPr/>
      <dgm:t>
        <a:bodyPr/>
        <a:lstStyle/>
        <a:p>
          <a:r>
            <a:rPr lang="fr-FR" sz="4400" dirty="0">
              <a:solidFill>
                <a:srgbClr val="232C58"/>
              </a:solidFill>
            </a:rPr>
            <a:t>Volet 1</a:t>
          </a:r>
        </a:p>
      </dgm:t>
    </dgm:pt>
    <dgm:pt modelId="{3A3DBC02-534B-46C4-A29A-6EE502E75D18}" type="parTrans" cxnId="{DFCBB4AE-F778-4CBF-9463-9B85AE4D75D2}">
      <dgm:prSet/>
      <dgm:spPr/>
      <dgm:t>
        <a:bodyPr/>
        <a:lstStyle/>
        <a:p>
          <a:endParaRPr lang="fr-FR"/>
        </a:p>
      </dgm:t>
    </dgm:pt>
    <dgm:pt modelId="{F8172941-B78F-4A6B-8649-CBC529CA67C4}" type="sibTrans" cxnId="{DFCBB4AE-F778-4CBF-9463-9B85AE4D75D2}">
      <dgm:prSet/>
      <dgm:spPr/>
      <dgm:t>
        <a:bodyPr/>
        <a:lstStyle/>
        <a:p>
          <a:endParaRPr lang="fr-FR"/>
        </a:p>
      </dgm:t>
    </dgm:pt>
    <dgm:pt modelId="{3203DFC3-6542-47B6-9429-D548DC2091D6}">
      <dgm:prSet phldrT="[Texte]" custT="1"/>
      <dgm:spPr/>
      <dgm:t>
        <a:bodyPr/>
        <a:lstStyle/>
        <a:p>
          <a:r>
            <a:rPr lang="fr-FR" sz="4400" dirty="0">
              <a:solidFill>
                <a:srgbClr val="F49517"/>
              </a:solidFill>
            </a:rPr>
            <a:t>Volet 2</a:t>
          </a:r>
        </a:p>
      </dgm:t>
    </dgm:pt>
    <dgm:pt modelId="{8618C350-F67F-4A03-9FD5-65B551A1F826}" type="parTrans" cxnId="{16450882-AEFD-43E7-B9BF-5CD637613527}">
      <dgm:prSet/>
      <dgm:spPr/>
      <dgm:t>
        <a:bodyPr/>
        <a:lstStyle/>
        <a:p>
          <a:endParaRPr lang="fr-FR"/>
        </a:p>
      </dgm:t>
    </dgm:pt>
    <dgm:pt modelId="{D10225D0-1F2E-4E3A-A197-3F221164BE5E}" type="sibTrans" cxnId="{16450882-AEFD-43E7-B9BF-5CD637613527}">
      <dgm:prSet/>
      <dgm:spPr/>
      <dgm:t>
        <a:bodyPr/>
        <a:lstStyle/>
        <a:p>
          <a:endParaRPr lang="fr-FR"/>
        </a:p>
      </dgm:t>
    </dgm:pt>
    <dgm:pt modelId="{65C332ED-8197-4189-B50A-E467E6BFD77D}" type="pres">
      <dgm:prSet presAssocID="{A0BB92D0-9B4E-430F-86CD-2CA0EDDB5242}" presName="Name0" presStyleCnt="0">
        <dgm:presLayoutVars>
          <dgm:chMax val="7"/>
          <dgm:chPref val="7"/>
          <dgm:dir/>
          <dgm:animLvl val="lvl"/>
        </dgm:presLayoutVars>
      </dgm:prSet>
      <dgm:spPr/>
    </dgm:pt>
    <dgm:pt modelId="{56623E36-7F54-4014-B627-F3167D9F8488}" type="pres">
      <dgm:prSet presAssocID="{2AE081C7-32B9-46E1-B36F-0B09FA4D9ECF}" presName="Accent1" presStyleCnt="0"/>
      <dgm:spPr/>
    </dgm:pt>
    <dgm:pt modelId="{AD8631CB-1FAD-48CB-9118-C81A06A71E50}" type="pres">
      <dgm:prSet presAssocID="{2AE081C7-32B9-46E1-B36F-0B09FA4D9ECF}" presName="Accent" presStyleLbl="node1" presStyleIdx="0" presStyleCnt="2" custAng="13239431" custScaleX="83751" custScaleY="88425" custLinFactNeighborX="-74838" custLinFactNeighborY="-2883"/>
      <dgm:spPr>
        <a:solidFill>
          <a:srgbClr val="2E365C"/>
        </a:solidFill>
      </dgm:spPr>
    </dgm:pt>
    <dgm:pt modelId="{F656F1B5-1A8A-4CE2-B9FC-C9DA9A6D2F78}" type="pres">
      <dgm:prSet presAssocID="{2AE081C7-32B9-46E1-B36F-0B09FA4D9ECF}" presName="Parent1" presStyleLbl="revTx" presStyleIdx="0" presStyleCnt="2" custLinFactX="-33719" custLinFactNeighborX="-100000" custLinFactNeighborY="-2956">
        <dgm:presLayoutVars>
          <dgm:chMax val="1"/>
          <dgm:chPref val="1"/>
          <dgm:bulletEnabled val="1"/>
        </dgm:presLayoutVars>
      </dgm:prSet>
      <dgm:spPr/>
    </dgm:pt>
    <dgm:pt modelId="{742F1E34-BB26-4FAA-946D-0CBC5554944C}" type="pres">
      <dgm:prSet presAssocID="{3203DFC3-6542-47B6-9429-D548DC2091D6}" presName="Accent2" presStyleCnt="0"/>
      <dgm:spPr/>
    </dgm:pt>
    <dgm:pt modelId="{ADA67D30-051B-4B7E-BDEE-B47EEF706EE9}" type="pres">
      <dgm:prSet presAssocID="{3203DFC3-6542-47B6-9429-D548DC2091D6}" presName="Accent" presStyleLbl="node1" presStyleIdx="1" presStyleCnt="2" custAng="14129813" custScaleX="81188" custScaleY="80999" custLinFactNeighborX="-3037" custLinFactNeighborY="-16736"/>
      <dgm:spPr>
        <a:solidFill>
          <a:srgbClr val="F49517"/>
        </a:solidFill>
      </dgm:spPr>
    </dgm:pt>
    <dgm:pt modelId="{FF9A662D-0109-4D6E-B558-A548335F53B4}" type="pres">
      <dgm:prSet presAssocID="{3203DFC3-6542-47B6-9429-D548DC2091D6}" presName="Parent2" presStyleLbl="revTx" presStyleIdx="1" presStyleCnt="2" custLinFactNeighborX="-3799" custLinFactNeighborY="-41449">
        <dgm:presLayoutVars>
          <dgm:chMax val="1"/>
          <dgm:chPref val="1"/>
          <dgm:bulletEnabled val="1"/>
        </dgm:presLayoutVars>
      </dgm:prSet>
      <dgm:spPr/>
    </dgm:pt>
  </dgm:ptLst>
  <dgm:cxnLst>
    <dgm:cxn modelId="{B23B5A11-BE82-4673-8031-DC41E8482B19}" type="presOf" srcId="{A0BB92D0-9B4E-430F-86CD-2CA0EDDB5242}" destId="{65C332ED-8197-4189-B50A-E467E6BFD77D}" srcOrd="0" destOrd="0" presId="urn:microsoft.com/office/officeart/2009/layout/CircleArrowProcess"/>
    <dgm:cxn modelId="{36C8FA74-756C-49ED-A008-31FACDD8148C}" type="presOf" srcId="{2AE081C7-32B9-46E1-B36F-0B09FA4D9ECF}" destId="{F656F1B5-1A8A-4CE2-B9FC-C9DA9A6D2F78}" srcOrd="0" destOrd="0" presId="urn:microsoft.com/office/officeart/2009/layout/CircleArrowProcess"/>
    <dgm:cxn modelId="{16450882-AEFD-43E7-B9BF-5CD637613527}" srcId="{A0BB92D0-9B4E-430F-86CD-2CA0EDDB5242}" destId="{3203DFC3-6542-47B6-9429-D548DC2091D6}" srcOrd="1" destOrd="0" parTransId="{8618C350-F67F-4A03-9FD5-65B551A1F826}" sibTransId="{D10225D0-1F2E-4E3A-A197-3F221164BE5E}"/>
    <dgm:cxn modelId="{538AB695-CB47-4336-8022-3992E9FF8634}" type="presOf" srcId="{3203DFC3-6542-47B6-9429-D548DC2091D6}" destId="{FF9A662D-0109-4D6E-B558-A548335F53B4}" srcOrd="0" destOrd="0" presId="urn:microsoft.com/office/officeart/2009/layout/CircleArrowProcess"/>
    <dgm:cxn modelId="{DFCBB4AE-F778-4CBF-9463-9B85AE4D75D2}" srcId="{A0BB92D0-9B4E-430F-86CD-2CA0EDDB5242}" destId="{2AE081C7-32B9-46E1-B36F-0B09FA4D9ECF}" srcOrd="0" destOrd="0" parTransId="{3A3DBC02-534B-46C4-A29A-6EE502E75D18}" sibTransId="{F8172941-B78F-4A6B-8649-CBC529CA67C4}"/>
    <dgm:cxn modelId="{6AD3530F-B164-4594-9583-C665047ADE3D}" type="presParOf" srcId="{65C332ED-8197-4189-B50A-E467E6BFD77D}" destId="{56623E36-7F54-4014-B627-F3167D9F8488}" srcOrd="0" destOrd="0" presId="urn:microsoft.com/office/officeart/2009/layout/CircleArrowProcess"/>
    <dgm:cxn modelId="{0E43124A-551B-4E31-A0D7-2EE6110305DE}" type="presParOf" srcId="{56623E36-7F54-4014-B627-F3167D9F8488}" destId="{AD8631CB-1FAD-48CB-9118-C81A06A71E50}" srcOrd="0" destOrd="0" presId="urn:microsoft.com/office/officeart/2009/layout/CircleArrowProcess"/>
    <dgm:cxn modelId="{153579A3-7377-4E52-B59D-1645608B4F24}" type="presParOf" srcId="{65C332ED-8197-4189-B50A-E467E6BFD77D}" destId="{F656F1B5-1A8A-4CE2-B9FC-C9DA9A6D2F78}" srcOrd="1" destOrd="0" presId="urn:microsoft.com/office/officeart/2009/layout/CircleArrowProcess"/>
    <dgm:cxn modelId="{98474219-805E-4313-903E-09E6A9FA7CA6}" type="presParOf" srcId="{65C332ED-8197-4189-B50A-E467E6BFD77D}" destId="{742F1E34-BB26-4FAA-946D-0CBC5554944C}" srcOrd="2" destOrd="0" presId="urn:microsoft.com/office/officeart/2009/layout/CircleArrowProcess"/>
    <dgm:cxn modelId="{5238B25C-92A0-4052-BF3E-B685DA55C603}" type="presParOf" srcId="{742F1E34-BB26-4FAA-946D-0CBC5554944C}" destId="{ADA67D30-051B-4B7E-BDEE-B47EEF706EE9}" srcOrd="0" destOrd="0" presId="urn:microsoft.com/office/officeart/2009/layout/CircleArrowProcess"/>
    <dgm:cxn modelId="{CE8A967E-5354-4585-BB92-4C4A83064E11}" type="presParOf" srcId="{65C332ED-8197-4189-B50A-E467E6BFD77D}" destId="{FF9A662D-0109-4D6E-B558-A548335F53B4}" srcOrd="3"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BBE60E-0683-4001-9BC2-0DF07FDDC163}" type="doc">
      <dgm:prSet loTypeId="urn:microsoft.com/office/officeart/2005/8/layout/arrow2" loCatId="process" qsTypeId="urn:microsoft.com/office/officeart/2005/8/quickstyle/3d2" qsCatId="3D" csTypeId="urn:microsoft.com/office/officeart/2005/8/colors/accent2_2" csCatId="accent2" phldr="1"/>
      <dgm:spPr/>
    </dgm:pt>
    <dgm:pt modelId="{08D835D7-847A-4769-8D38-8AF3AE6A121D}">
      <dgm:prSet phldrT="[Texte]" custT="1"/>
      <dgm:spPr>
        <a:effectLst/>
      </dgm:spPr>
      <dgm:t>
        <a:bodyPr/>
        <a:lstStyle/>
        <a:p>
          <a:endParaRPr lang="fr-FR" sz="2000" b="1" dirty="0">
            <a:solidFill>
              <a:srgbClr val="F49517"/>
            </a:solidFill>
          </a:endParaRPr>
        </a:p>
        <a:p>
          <a:r>
            <a:rPr lang="fr-FR" sz="1600" b="1" dirty="0">
              <a:solidFill>
                <a:srgbClr val="1A767B"/>
              </a:solidFill>
            </a:rPr>
            <a:t>Eléments de prospectives RH</a:t>
          </a:r>
        </a:p>
        <a:p>
          <a:r>
            <a:rPr lang="fr-FR" sz="1600" b="1" dirty="0">
              <a:solidFill>
                <a:srgbClr val="1A767B"/>
              </a:solidFill>
            </a:rPr>
            <a:t>GPEEC</a:t>
          </a:r>
        </a:p>
        <a:p>
          <a:endParaRPr lang="fr-FR" sz="2000" dirty="0"/>
        </a:p>
      </dgm:t>
    </dgm:pt>
    <dgm:pt modelId="{23EE911D-B7B7-4D64-92D0-012B4840BE98}" type="parTrans" cxnId="{DE5BE9FB-D1A9-4526-86E4-D9F0A6AFC592}">
      <dgm:prSet/>
      <dgm:spPr/>
      <dgm:t>
        <a:bodyPr/>
        <a:lstStyle/>
        <a:p>
          <a:endParaRPr lang="fr-FR"/>
        </a:p>
      </dgm:t>
    </dgm:pt>
    <dgm:pt modelId="{370BF76F-D3BE-4856-BA7F-21138A8C6294}" type="sibTrans" cxnId="{DE5BE9FB-D1A9-4526-86E4-D9F0A6AFC592}">
      <dgm:prSet/>
      <dgm:spPr/>
      <dgm:t>
        <a:bodyPr/>
        <a:lstStyle/>
        <a:p>
          <a:endParaRPr lang="fr-FR"/>
        </a:p>
      </dgm:t>
    </dgm:pt>
    <dgm:pt modelId="{CD5EA4E8-5EBE-4AAE-8932-8934E82B789D}">
      <dgm:prSet phldrT="[Texte]" custT="1"/>
      <dgm:spPr>
        <a:effectLst/>
      </dgm:spPr>
      <dgm:t>
        <a:bodyPr/>
        <a:lstStyle/>
        <a:p>
          <a:endParaRPr lang="fr-FR" sz="2000" b="1" i="0" dirty="0">
            <a:solidFill>
              <a:srgbClr val="F49517"/>
            </a:solidFill>
          </a:endParaRPr>
        </a:p>
        <a:p>
          <a:endParaRPr lang="fr-FR" sz="2000" b="1" i="0" dirty="0">
            <a:solidFill>
              <a:srgbClr val="F49517"/>
            </a:solidFill>
          </a:endParaRPr>
        </a:p>
        <a:p>
          <a:r>
            <a:rPr lang="fr-FR" sz="1600" b="1" i="0" dirty="0">
              <a:solidFill>
                <a:schemeClr val="bg1">
                  <a:lumMod val="50000"/>
                </a:schemeClr>
              </a:solidFill>
            </a:rPr>
            <a:t>Politiques RH internes à la collectivité</a:t>
          </a:r>
        </a:p>
      </dgm:t>
    </dgm:pt>
    <dgm:pt modelId="{E8946B94-B046-4F14-8D0F-F04D9453247E}" type="parTrans" cxnId="{836F8535-38EE-49DD-874C-3EBE2C316887}">
      <dgm:prSet/>
      <dgm:spPr/>
      <dgm:t>
        <a:bodyPr/>
        <a:lstStyle/>
        <a:p>
          <a:endParaRPr lang="fr-FR"/>
        </a:p>
      </dgm:t>
    </dgm:pt>
    <dgm:pt modelId="{BE9ED63B-C867-40B0-AD24-EBF215818165}" type="sibTrans" cxnId="{836F8535-38EE-49DD-874C-3EBE2C316887}">
      <dgm:prSet/>
      <dgm:spPr/>
      <dgm:t>
        <a:bodyPr/>
        <a:lstStyle/>
        <a:p>
          <a:endParaRPr lang="fr-FR"/>
        </a:p>
      </dgm:t>
    </dgm:pt>
    <dgm:pt modelId="{7434B78F-089E-45B5-AD12-0BDD2133001F}">
      <dgm:prSet custT="1"/>
      <dgm:spPr>
        <a:effectLst/>
      </dgm:spPr>
      <dgm:t>
        <a:bodyPr/>
        <a:lstStyle/>
        <a:p>
          <a:endParaRPr lang="fr-FR" sz="2100" b="1" dirty="0">
            <a:solidFill>
              <a:srgbClr val="F49517"/>
            </a:solidFill>
            <a:latin typeface="Chivo"/>
          </a:endParaRPr>
        </a:p>
        <a:p>
          <a:r>
            <a:rPr lang="fr-FR" sz="1800" b="1" dirty="0">
              <a:solidFill>
                <a:srgbClr val="F49517"/>
              </a:solidFill>
              <a:latin typeface="Chivo"/>
            </a:rPr>
            <a:t>Etat des lieux</a:t>
          </a:r>
        </a:p>
      </dgm:t>
    </dgm:pt>
    <dgm:pt modelId="{C7F6A89F-FBE4-4847-B652-3DFCD61DB731}" type="parTrans" cxnId="{832D2C2A-8699-432F-93C0-07319523C8CD}">
      <dgm:prSet/>
      <dgm:spPr/>
      <dgm:t>
        <a:bodyPr/>
        <a:lstStyle/>
        <a:p>
          <a:endParaRPr lang="fr-FR"/>
        </a:p>
      </dgm:t>
    </dgm:pt>
    <dgm:pt modelId="{CD958BF0-8342-4029-8B13-CF7E077E3D3A}" type="sibTrans" cxnId="{832D2C2A-8699-432F-93C0-07319523C8CD}">
      <dgm:prSet/>
      <dgm:spPr/>
      <dgm:t>
        <a:bodyPr/>
        <a:lstStyle/>
        <a:p>
          <a:endParaRPr lang="fr-FR"/>
        </a:p>
      </dgm:t>
    </dgm:pt>
    <dgm:pt modelId="{ABAFE76C-AA6C-4E1D-9936-C5547ADE0C34}" type="pres">
      <dgm:prSet presAssocID="{ADBBE60E-0683-4001-9BC2-0DF07FDDC163}" presName="arrowDiagram" presStyleCnt="0">
        <dgm:presLayoutVars>
          <dgm:chMax val="5"/>
          <dgm:dir/>
          <dgm:resizeHandles val="exact"/>
        </dgm:presLayoutVars>
      </dgm:prSet>
      <dgm:spPr/>
    </dgm:pt>
    <dgm:pt modelId="{AEE92C89-1274-46D5-9E85-B293134742B8}" type="pres">
      <dgm:prSet presAssocID="{ADBBE60E-0683-4001-9BC2-0DF07FDDC163}" presName="arrow" presStyleLbl="bgShp" presStyleIdx="0" presStyleCnt="1" custScaleX="127035" custLinFactNeighborX="312" custLinFactNeighborY="1395"/>
      <dgm:spPr>
        <a:solidFill>
          <a:srgbClr val="2E365C"/>
        </a:solidFill>
        <a:effectLst>
          <a:outerShdw blurRad="63500" sx="113000" sy="113000" algn="ctr" rotWithShape="0">
            <a:schemeClr val="bg1">
              <a:lumMod val="75000"/>
              <a:alpha val="40000"/>
            </a:schemeClr>
          </a:outerShdw>
        </a:effectLst>
      </dgm:spPr>
    </dgm:pt>
    <dgm:pt modelId="{C54DCA79-ED08-4AE9-87E8-E8A9A8BC95D4}" type="pres">
      <dgm:prSet presAssocID="{ADBBE60E-0683-4001-9BC2-0DF07FDDC163}" presName="arrowDiagram3" presStyleCnt="0"/>
      <dgm:spPr/>
    </dgm:pt>
    <dgm:pt modelId="{BC39FE95-F798-4A35-8811-2A1FECE2928F}" type="pres">
      <dgm:prSet presAssocID="{7434B78F-089E-45B5-AD12-0BDD2133001F}" presName="bullet3a" presStyleLbl="node1" presStyleIdx="0" presStyleCnt="3" custScaleX="198542" custScaleY="182107" custLinFactX="-100000" custLinFactNeighborX="-183979" custLinFactNeighborY="-33460"/>
      <dgm:spPr/>
    </dgm:pt>
    <dgm:pt modelId="{D779132D-1D5F-483E-A62F-7204A78DFA38}" type="pres">
      <dgm:prSet presAssocID="{7434B78F-089E-45B5-AD12-0BDD2133001F}" presName="textBox3a" presStyleLbl="revTx" presStyleIdx="0" presStyleCnt="3" custLinFactNeighborX="-55995" custLinFactNeighborY="-13680">
        <dgm:presLayoutVars>
          <dgm:bulletEnabled val="1"/>
        </dgm:presLayoutVars>
      </dgm:prSet>
      <dgm:spPr/>
    </dgm:pt>
    <dgm:pt modelId="{8CBF3F00-7F66-4007-88E0-C8A33ABE4C2A}" type="pres">
      <dgm:prSet presAssocID="{08D835D7-847A-4769-8D38-8AF3AE6A121D}" presName="bullet3b" presStyleLbl="node1" presStyleIdx="1" presStyleCnt="3" custScaleX="141801" custScaleY="139983"/>
      <dgm:spPr>
        <a:solidFill>
          <a:srgbClr val="1A767B"/>
        </a:solidFill>
      </dgm:spPr>
    </dgm:pt>
    <dgm:pt modelId="{3E64DBB9-EBAD-4356-BB5C-104FFD0CA555}" type="pres">
      <dgm:prSet presAssocID="{08D835D7-847A-4769-8D38-8AF3AE6A121D}" presName="textBox3b" presStyleLbl="revTx" presStyleIdx="1" presStyleCnt="3" custScaleX="162336" custLinFactNeighborX="-8517" custLinFactNeighborY="4964">
        <dgm:presLayoutVars>
          <dgm:bulletEnabled val="1"/>
        </dgm:presLayoutVars>
      </dgm:prSet>
      <dgm:spPr/>
    </dgm:pt>
    <dgm:pt modelId="{D4C377DD-8458-40D7-85DB-67DD7E664C56}" type="pres">
      <dgm:prSet presAssocID="{CD5EA4E8-5EBE-4AAE-8932-8934E82B789D}" presName="bullet3c" presStyleLbl="node1" presStyleIdx="2" presStyleCnt="3" custLinFactX="44511" custLinFactNeighborX="100000" custLinFactNeighborY="-12977"/>
      <dgm:spPr>
        <a:solidFill>
          <a:schemeClr val="bg1">
            <a:lumMod val="65000"/>
          </a:schemeClr>
        </a:solidFill>
      </dgm:spPr>
    </dgm:pt>
    <dgm:pt modelId="{40D56595-7424-4B85-A538-02082F512711}" type="pres">
      <dgm:prSet presAssocID="{CD5EA4E8-5EBE-4AAE-8932-8934E82B789D}" presName="textBox3c" presStyleLbl="revTx" presStyleIdx="2" presStyleCnt="3" custScaleY="28902" custLinFactNeighborX="6688" custLinFactNeighborY="-50967">
        <dgm:presLayoutVars>
          <dgm:bulletEnabled val="1"/>
        </dgm:presLayoutVars>
      </dgm:prSet>
      <dgm:spPr/>
    </dgm:pt>
  </dgm:ptLst>
  <dgm:cxnLst>
    <dgm:cxn modelId="{7C25E128-7CFF-46BA-9EA1-71C8BD90B62A}" type="presOf" srcId="{08D835D7-847A-4769-8D38-8AF3AE6A121D}" destId="{3E64DBB9-EBAD-4356-BB5C-104FFD0CA555}" srcOrd="0" destOrd="0" presId="urn:microsoft.com/office/officeart/2005/8/layout/arrow2"/>
    <dgm:cxn modelId="{832D2C2A-8699-432F-93C0-07319523C8CD}" srcId="{ADBBE60E-0683-4001-9BC2-0DF07FDDC163}" destId="{7434B78F-089E-45B5-AD12-0BDD2133001F}" srcOrd="0" destOrd="0" parTransId="{C7F6A89F-FBE4-4847-B652-3DFCD61DB731}" sibTransId="{CD958BF0-8342-4029-8B13-CF7E077E3D3A}"/>
    <dgm:cxn modelId="{964D4D32-4224-4217-BBAE-6DE8611A0414}" type="presOf" srcId="{7434B78F-089E-45B5-AD12-0BDD2133001F}" destId="{D779132D-1D5F-483E-A62F-7204A78DFA38}" srcOrd="0" destOrd="0" presId="urn:microsoft.com/office/officeart/2005/8/layout/arrow2"/>
    <dgm:cxn modelId="{836F8535-38EE-49DD-874C-3EBE2C316887}" srcId="{ADBBE60E-0683-4001-9BC2-0DF07FDDC163}" destId="{CD5EA4E8-5EBE-4AAE-8932-8934E82B789D}" srcOrd="2" destOrd="0" parTransId="{E8946B94-B046-4F14-8D0F-F04D9453247E}" sibTransId="{BE9ED63B-C867-40B0-AD24-EBF215818165}"/>
    <dgm:cxn modelId="{037A693B-CDCA-4BFD-8F1E-102574743EB5}" type="presOf" srcId="{CD5EA4E8-5EBE-4AAE-8932-8934E82B789D}" destId="{40D56595-7424-4B85-A538-02082F512711}" srcOrd="0" destOrd="0" presId="urn:microsoft.com/office/officeart/2005/8/layout/arrow2"/>
    <dgm:cxn modelId="{7F4CABCC-343E-456E-9405-2C8EA170A6C9}" type="presOf" srcId="{ADBBE60E-0683-4001-9BC2-0DF07FDDC163}" destId="{ABAFE76C-AA6C-4E1D-9936-C5547ADE0C34}" srcOrd="0" destOrd="0" presId="urn:microsoft.com/office/officeart/2005/8/layout/arrow2"/>
    <dgm:cxn modelId="{DE5BE9FB-D1A9-4526-86E4-D9F0A6AFC592}" srcId="{ADBBE60E-0683-4001-9BC2-0DF07FDDC163}" destId="{08D835D7-847A-4769-8D38-8AF3AE6A121D}" srcOrd="1" destOrd="0" parTransId="{23EE911D-B7B7-4D64-92D0-012B4840BE98}" sibTransId="{370BF76F-D3BE-4856-BA7F-21138A8C6294}"/>
    <dgm:cxn modelId="{6836D301-7C08-406D-827E-D57ABFF7B5A5}" type="presParOf" srcId="{ABAFE76C-AA6C-4E1D-9936-C5547ADE0C34}" destId="{AEE92C89-1274-46D5-9E85-B293134742B8}" srcOrd="0" destOrd="0" presId="urn:microsoft.com/office/officeart/2005/8/layout/arrow2"/>
    <dgm:cxn modelId="{F1A033CA-ED66-4C0D-8841-0639E29A36DE}" type="presParOf" srcId="{ABAFE76C-AA6C-4E1D-9936-C5547ADE0C34}" destId="{C54DCA79-ED08-4AE9-87E8-E8A9A8BC95D4}" srcOrd="1" destOrd="0" presId="urn:microsoft.com/office/officeart/2005/8/layout/arrow2"/>
    <dgm:cxn modelId="{687004C7-CB7D-4E27-B717-AE81C69A3947}" type="presParOf" srcId="{C54DCA79-ED08-4AE9-87E8-E8A9A8BC95D4}" destId="{BC39FE95-F798-4A35-8811-2A1FECE2928F}" srcOrd="0" destOrd="0" presId="urn:microsoft.com/office/officeart/2005/8/layout/arrow2"/>
    <dgm:cxn modelId="{EA3B1B9C-B19C-4BD3-8C5A-DE7498B349B1}" type="presParOf" srcId="{C54DCA79-ED08-4AE9-87E8-E8A9A8BC95D4}" destId="{D779132D-1D5F-483E-A62F-7204A78DFA38}" srcOrd="1" destOrd="0" presId="urn:microsoft.com/office/officeart/2005/8/layout/arrow2"/>
    <dgm:cxn modelId="{CFAD1C8C-5DA1-49EA-8160-7E3657D0A7F0}" type="presParOf" srcId="{C54DCA79-ED08-4AE9-87E8-E8A9A8BC95D4}" destId="{8CBF3F00-7F66-4007-88E0-C8A33ABE4C2A}" srcOrd="2" destOrd="0" presId="urn:microsoft.com/office/officeart/2005/8/layout/arrow2"/>
    <dgm:cxn modelId="{2CDE94E1-6559-4F6D-95C7-442A94A6C2EE}" type="presParOf" srcId="{C54DCA79-ED08-4AE9-87E8-E8A9A8BC95D4}" destId="{3E64DBB9-EBAD-4356-BB5C-104FFD0CA555}" srcOrd="3" destOrd="0" presId="urn:microsoft.com/office/officeart/2005/8/layout/arrow2"/>
    <dgm:cxn modelId="{A1D56C18-38FF-4326-AEBA-B89FA631624A}" type="presParOf" srcId="{C54DCA79-ED08-4AE9-87E8-E8A9A8BC95D4}" destId="{D4C377DD-8458-40D7-85DB-67DD7E664C56}" srcOrd="4" destOrd="0" presId="urn:microsoft.com/office/officeart/2005/8/layout/arrow2"/>
    <dgm:cxn modelId="{0ACC582D-F01D-455D-8F79-1CB04AE14D42}" type="presParOf" srcId="{C54DCA79-ED08-4AE9-87E8-E8A9A8BC95D4}" destId="{40D56595-7424-4B85-A538-02082F512711}"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DBBE60E-0683-4001-9BC2-0DF07FDDC163}" type="doc">
      <dgm:prSet loTypeId="urn:microsoft.com/office/officeart/2009/3/layout/StepUpProcess" loCatId="process" qsTypeId="urn:microsoft.com/office/officeart/2005/8/quickstyle/3d2" qsCatId="3D" csTypeId="urn:microsoft.com/office/officeart/2005/8/colors/colorful3" csCatId="colorful" phldr="1"/>
      <dgm:spPr/>
    </dgm:pt>
    <dgm:pt modelId="{7434B78F-089E-45B5-AD12-0BDD2133001F}">
      <dgm:prSet custT="1"/>
      <dgm:spPr/>
      <dgm:t>
        <a:bodyPr/>
        <a:lstStyle/>
        <a:p>
          <a:r>
            <a:rPr lang="fr-FR" sz="1800" b="1" dirty="0">
              <a:latin typeface="Chivo"/>
            </a:rPr>
            <a:t>Avancement de grade</a:t>
          </a:r>
        </a:p>
      </dgm:t>
    </dgm:pt>
    <dgm:pt modelId="{C7F6A89F-FBE4-4847-B652-3DFCD61DB731}" type="parTrans" cxnId="{832D2C2A-8699-432F-93C0-07319523C8CD}">
      <dgm:prSet/>
      <dgm:spPr/>
      <dgm:t>
        <a:bodyPr/>
        <a:lstStyle/>
        <a:p>
          <a:endParaRPr lang="fr-FR"/>
        </a:p>
      </dgm:t>
    </dgm:pt>
    <dgm:pt modelId="{CD958BF0-8342-4029-8B13-CF7E077E3D3A}" type="sibTrans" cxnId="{832D2C2A-8699-432F-93C0-07319523C8CD}">
      <dgm:prSet/>
      <dgm:spPr/>
      <dgm:t>
        <a:bodyPr/>
        <a:lstStyle/>
        <a:p>
          <a:endParaRPr lang="fr-FR"/>
        </a:p>
      </dgm:t>
    </dgm:pt>
    <dgm:pt modelId="{32EF4361-4868-4187-89FF-02EFA55AFE62}">
      <dgm:prSet phldrT="[Texte]" custT="1"/>
      <dgm:spPr/>
      <dgm:t>
        <a:bodyPr/>
        <a:lstStyle/>
        <a:p>
          <a:r>
            <a:rPr lang="fr-FR" sz="1600" b="1" dirty="0"/>
            <a:t>Nomination suite à concours</a:t>
          </a:r>
          <a:endParaRPr lang="fr-FR" sz="2000" dirty="0"/>
        </a:p>
      </dgm:t>
    </dgm:pt>
    <dgm:pt modelId="{4F58F71D-7E17-46F2-B43C-2A39F1AEAF96}" type="parTrans" cxnId="{09E397BD-44DE-4050-80C6-11ADB64E68F2}">
      <dgm:prSet/>
      <dgm:spPr/>
      <dgm:t>
        <a:bodyPr/>
        <a:lstStyle/>
        <a:p>
          <a:endParaRPr lang="fr-FR"/>
        </a:p>
      </dgm:t>
    </dgm:pt>
    <dgm:pt modelId="{70A9C82D-04DD-48F7-82D0-41A534DEC0D3}" type="sibTrans" cxnId="{09E397BD-44DE-4050-80C6-11ADB64E68F2}">
      <dgm:prSet/>
      <dgm:spPr/>
      <dgm:t>
        <a:bodyPr/>
        <a:lstStyle/>
        <a:p>
          <a:endParaRPr lang="fr-FR"/>
        </a:p>
      </dgm:t>
    </dgm:pt>
    <dgm:pt modelId="{1E5D2701-6EDF-4A00-A5CF-DC62A1E4DF46}">
      <dgm:prSet phldrT="[Texte]" custT="1"/>
      <dgm:spPr/>
      <dgm:t>
        <a:bodyPr/>
        <a:lstStyle/>
        <a:p>
          <a:r>
            <a:rPr lang="fr-FR" sz="1600" b="1" i="0" dirty="0"/>
            <a:t>Accès à un poste à responsabilité d’un niveau supérieur</a:t>
          </a:r>
          <a:endParaRPr lang="fr-FR" sz="2000" dirty="0"/>
        </a:p>
      </dgm:t>
    </dgm:pt>
    <dgm:pt modelId="{47360E2F-5254-4A77-AA25-970493268B58}" type="parTrans" cxnId="{42FEE3CC-048C-4141-A635-F492F835FBB6}">
      <dgm:prSet/>
      <dgm:spPr/>
      <dgm:t>
        <a:bodyPr/>
        <a:lstStyle/>
        <a:p>
          <a:endParaRPr lang="fr-FR"/>
        </a:p>
      </dgm:t>
    </dgm:pt>
    <dgm:pt modelId="{F2BC148D-B9C5-4DE1-AEC2-77ED97003B61}" type="sibTrans" cxnId="{42FEE3CC-048C-4141-A635-F492F835FBB6}">
      <dgm:prSet/>
      <dgm:spPr/>
      <dgm:t>
        <a:bodyPr/>
        <a:lstStyle/>
        <a:p>
          <a:endParaRPr lang="fr-FR"/>
        </a:p>
      </dgm:t>
    </dgm:pt>
    <dgm:pt modelId="{503C88CE-F53E-486C-8948-FCE1A700F89E}">
      <dgm:prSet phldrT="[Texte]" custT="1"/>
      <dgm:spPr/>
      <dgm:t>
        <a:bodyPr/>
        <a:lstStyle/>
        <a:p>
          <a:r>
            <a:rPr lang="fr-FR" sz="1600" b="1" dirty="0"/>
            <a:t>Promotion interne</a:t>
          </a:r>
        </a:p>
      </dgm:t>
    </dgm:pt>
    <dgm:pt modelId="{23EFCE1D-3B14-4FF1-B090-715126CCD566}" type="parTrans" cxnId="{6E1B15E3-83A1-4E96-9D29-B5064CAD8843}">
      <dgm:prSet/>
      <dgm:spPr/>
      <dgm:t>
        <a:bodyPr/>
        <a:lstStyle/>
        <a:p>
          <a:endParaRPr lang="fr-FR"/>
        </a:p>
      </dgm:t>
    </dgm:pt>
    <dgm:pt modelId="{54641010-E49C-422D-92A7-E2402236D59E}" type="sibTrans" cxnId="{6E1B15E3-83A1-4E96-9D29-B5064CAD8843}">
      <dgm:prSet/>
      <dgm:spPr/>
      <dgm:t>
        <a:bodyPr/>
        <a:lstStyle/>
        <a:p>
          <a:endParaRPr lang="fr-FR"/>
        </a:p>
      </dgm:t>
    </dgm:pt>
    <dgm:pt modelId="{079E9426-1AAA-4351-B444-5623BCECAA41}" type="pres">
      <dgm:prSet presAssocID="{ADBBE60E-0683-4001-9BC2-0DF07FDDC163}" presName="rootnode" presStyleCnt="0">
        <dgm:presLayoutVars>
          <dgm:chMax/>
          <dgm:chPref/>
          <dgm:dir/>
          <dgm:animLvl val="lvl"/>
        </dgm:presLayoutVars>
      </dgm:prSet>
      <dgm:spPr/>
    </dgm:pt>
    <dgm:pt modelId="{C94E51B5-182B-4F6C-AB04-A6612BBC88F0}" type="pres">
      <dgm:prSet presAssocID="{7434B78F-089E-45B5-AD12-0BDD2133001F}" presName="composite" presStyleCnt="0"/>
      <dgm:spPr/>
    </dgm:pt>
    <dgm:pt modelId="{E40256FC-E8D3-4611-BC8B-2680D1183B1A}" type="pres">
      <dgm:prSet presAssocID="{7434B78F-089E-45B5-AD12-0BDD2133001F}" presName="LShape" presStyleLbl="alignNode1" presStyleIdx="0" presStyleCnt="7"/>
      <dgm:spPr/>
    </dgm:pt>
    <dgm:pt modelId="{DFBCB532-FCEB-415E-9DE2-5F9E36097300}" type="pres">
      <dgm:prSet presAssocID="{7434B78F-089E-45B5-AD12-0BDD2133001F}" presName="ParentText" presStyleLbl="revTx" presStyleIdx="0" presStyleCnt="4">
        <dgm:presLayoutVars>
          <dgm:chMax val="0"/>
          <dgm:chPref val="0"/>
          <dgm:bulletEnabled val="1"/>
        </dgm:presLayoutVars>
      </dgm:prSet>
      <dgm:spPr/>
    </dgm:pt>
    <dgm:pt modelId="{6CF53A45-7467-4069-9981-E580CBD4A954}" type="pres">
      <dgm:prSet presAssocID="{7434B78F-089E-45B5-AD12-0BDD2133001F}" presName="Triangle" presStyleLbl="alignNode1" presStyleIdx="1" presStyleCnt="7"/>
      <dgm:spPr/>
    </dgm:pt>
    <dgm:pt modelId="{CA7E18C1-B84A-4656-BBEE-4ED1BAA098DC}" type="pres">
      <dgm:prSet presAssocID="{CD958BF0-8342-4029-8B13-CF7E077E3D3A}" presName="sibTrans" presStyleCnt="0"/>
      <dgm:spPr/>
    </dgm:pt>
    <dgm:pt modelId="{AD4AFFB1-320E-4FD7-9270-6E4AD210FEB2}" type="pres">
      <dgm:prSet presAssocID="{CD958BF0-8342-4029-8B13-CF7E077E3D3A}" presName="space" presStyleCnt="0"/>
      <dgm:spPr/>
    </dgm:pt>
    <dgm:pt modelId="{4126AAEC-8107-4FCA-9826-88074A9BD193}" type="pres">
      <dgm:prSet presAssocID="{32EF4361-4868-4187-89FF-02EFA55AFE62}" presName="composite" presStyleCnt="0"/>
      <dgm:spPr/>
    </dgm:pt>
    <dgm:pt modelId="{3B88FAF2-9B3B-4571-BBFB-6E6F5879DC4F}" type="pres">
      <dgm:prSet presAssocID="{32EF4361-4868-4187-89FF-02EFA55AFE62}" presName="LShape" presStyleLbl="alignNode1" presStyleIdx="2" presStyleCnt="7"/>
      <dgm:spPr/>
    </dgm:pt>
    <dgm:pt modelId="{9FA5EEA8-6EFE-4B5C-AE0B-D0CB931A329B}" type="pres">
      <dgm:prSet presAssocID="{32EF4361-4868-4187-89FF-02EFA55AFE62}" presName="ParentText" presStyleLbl="revTx" presStyleIdx="1" presStyleCnt="4">
        <dgm:presLayoutVars>
          <dgm:chMax val="0"/>
          <dgm:chPref val="0"/>
          <dgm:bulletEnabled val="1"/>
        </dgm:presLayoutVars>
      </dgm:prSet>
      <dgm:spPr/>
    </dgm:pt>
    <dgm:pt modelId="{62F29B58-3303-4A89-A0C9-08657638BC23}" type="pres">
      <dgm:prSet presAssocID="{32EF4361-4868-4187-89FF-02EFA55AFE62}" presName="Triangle" presStyleLbl="alignNode1" presStyleIdx="3" presStyleCnt="7"/>
      <dgm:spPr/>
    </dgm:pt>
    <dgm:pt modelId="{FD96E2C4-C7E6-4A73-9F1D-A33B5AE16CEC}" type="pres">
      <dgm:prSet presAssocID="{70A9C82D-04DD-48F7-82D0-41A534DEC0D3}" presName="sibTrans" presStyleCnt="0"/>
      <dgm:spPr/>
    </dgm:pt>
    <dgm:pt modelId="{8DE37A85-06DA-4962-86F5-05B6C0E85870}" type="pres">
      <dgm:prSet presAssocID="{70A9C82D-04DD-48F7-82D0-41A534DEC0D3}" presName="space" presStyleCnt="0"/>
      <dgm:spPr/>
    </dgm:pt>
    <dgm:pt modelId="{EE38D096-4FE4-4147-B0A1-A8CE3F9D589D}" type="pres">
      <dgm:prSet presAssocID="{1E5D2701-6EDF-4A00-A5CF-DC62A1E4DF46}" presName="composite" presStyleCnt="0"/>
      <dgm:spPr/>
    </dgm:pt>
    <dgm:pt modelId="{A8B5A439-0F18-4252-991E-BC23DE2FDF52}" type="pres">
      <dgm:prSet presAssocID="{1E5D2701-6EDF-4A00-A5CF-DC62A1E4DF46}" presName="LShape" presStyleLbl="alignNode1" presStyleIdx="4" presStyleCnt="7"/>
      <dgm:spPr/>
    </dgm:pt>
    <dgm:pt modelId="{A5D6B3C9-5404-4D1D-9BF5-B164F811BE16}" type="pres">
      <dgm:prSet presAssocID="{1E5D2701-6EDF-4A00-A5CF-DC62A1E4DF46}" presName="ParentText" presStyleLbl="revTx" presStyleIdx="2" presStyleCnt="4">
        <dgm:presLayoutVars>
          <dgm:chMax val="0"/>
          <dgm:chPref val="0"/>
          <dgm:bulletEnabled val="1"/>
        </dgm:presLayoutVars>
      </dgm:prSet>
      <dgm:spPr/>
    </dgm:pt>
    <dgm:pt modelId="{836C25C9-2AB1-462D-AB39-A3846ED490C6}" type="pres">
      <dgm:prSet presAssocID="{1E5D2701-6EDF-4A00-A5CF-DC62A1E4DF46}" presName="Triangle" presStyleLbl="alignNode1" presStyleIdx="5" presStyleCnt="7"/>
      <dgm:spPr/>
    </dgm:pt>
    <dgm:pt modelId="{26099CC2-F02D-45D4-A012-853EDE9136DB}" type="pres">
      <dgm:prSet presAssocID="{F2BC148D-B9C5-4DE1-AEC2-77ED97003B61}" presName="sibTrans" presStyleCnt="0"/>
      <dgm:spPr/>
    </dgm:pt>
    <dgm:pt modelId="{382F233F-929D-4048-9A28-242BCB7DBF3C}" type="pres">
      <dgm:prSet presAssocID="{F2BC148D-B9C5-4DE1-AEC2-77ED97003B61}" presName="space" presStyleCnt="0"/>
      <dgm:spPr/>
    </dgm:pt>
    <dgm:pt modelId="{A2ADB518-DDF2-424C-851D-F2A9D4BAEA1D}" type="pres">
      <dgm:prSet presAssocID="{503C88CE-F53E-486C-8948-FCE1A700F89E}" presName="composite" presStyleCnt="0"/>
      <dgm:spPr/>
    </dgm:pt>
    <dgm:pt modelId="{C4CB5A21-91A8-45D6-ACA4-E0426579D0CC}" type="pres">
      <dgm:prSet presAssocID="{503C88CE-F53E-486C-8948-FCE1A700F89E}" presName="LShape" presStyleLbl="alignNode1" presStyleIdx="6" presStyleCnt="7"/>
      <dgm:spPr/>
    </dgm:pt>
    <dgm:pt modelId="{9D81B247-1D32-491A-A653-2A7A755A4D83}" type="pres">
      <dgm:prSet presAssocID="{503C88CE-F53E-486C-8948-FCE1A700F89E}" presName="ParentText" presStyleLbl="revTx" presStyleIdx="3" presStyleCnt="4">
        <dgm:presLayoutVars>
          <dgm:chMax val="0"/>
          <dgm:chPref val="0"/>
          <dgm:bulletEnabled val="1"/>
        </dgm:presLayoutVars>
      </dgm:prSet>
      <dgm:spPr/>
    </dgm:pt>
  </dgm:ptLst>
  <dgm:cxnLst>
    <dgm:cxn modelId="{6EDB9206-1E09-4C66-A66D-020E3EA6FFF3}" type="presOf" srcId="{503C88CE-F53E-486C-8948-FCE1A700F89E}" destId="{9D81B247-1D32-491A-A653-2A7A755A4D83}" srcOrd="0" destOrd="0" presId="urn:microsoft.com/office/officeart/2009/3/layout/StepUpProcess"/>
    <dgm:cxn modelId="{832D2C2A-8699-432F-93C0-07319523C8CD}" srcId="{ADBBE60E-0683-4001-9BC2-0DF07FDDC163}" destId="{7434B78F-089E-45B5-AD12-0BDD2133001F}" srcOrd="0" destOrd="0" parTransId="{C7F6A89F-FBE4-4847-B652-3DFCD61DB731}" sibTransId="{CD958BF0-8342-4029-8B13-CF7E077E3D3A}"/>
    <dgm:cxn modelId="{C8959A72-F47F-4A7E-B1AF-63BCA265CEC6}" type="presOf" srcId="{7434B78F-089E-45B5-AD12-0BDD2133001F}" destId="{DFBCB532-FCEB-415E-9DE2-5F9E36097300}" srcOrd="0" destOrd="0" presId="urn:microsoft.com/office/officeart/2009/3/layout/StepUpProcess"/>
    <dgm:cxn modelId="{2585B488-B6EE-4FCA-9F57-EF23D1237094}" type="presOf" srcId="{1E5D2701-6EDF-4A00-A5CF-DC62A1E4DF46}" destId="{A5D6B3C9-5404-4D1D-9BF5-B164F811BE16}" srcOrd="0" destOrd="0" presId="urn:microsoft.com/office/officeart/2009/3/layout/StepUpProcess"/>
    <dgm:cxn modelId="{CFAB408C-044A-4513-A4C1-4410EBA56696}" type="presOf" srcId="{ADBBE60E-0683-4001-9BC2-0DF07FDDC163}" destId="{079E9426-1AAA-4351-B444-5623BCECAA41}" srcOrd="0" destOrd="0" presId="urn:microsoft.com/office/officeart/2009/3/layout/StepUpProcess"/>
    <dgm:cxn modelId="{8E301196-D90C-4190-B877-6B4F13FBEFCB}" type="presOf" srcId="{32EF4361-4868-4187-89FF-02EFA55AFE62}" destId="{9FA5EEA8-6EFE-4B5C-AE0B-D0CB931A329B}" srcOrd="0" destOrd="0" presId="urn:microsoft.com/office/officeart/2009/3/layout/StepUpProcess"/>
    <dgm:cxn modelId="{09E397BD-44DE-4050-80C6-11ADB64E68F2}" srcId="{ADBBE60E-0683-4001-9BC2-0DF07FDDC163}" destId="{32EF4361-4868-4187-89FF-02EFA55AFE62}" srcOrd="1" destOrd="0" parTransId="{4F58F71D-7E17-46F2-B43C-2A39F1AEAF96}" sibTransId="{70A9C82D-04DD-48F7-82D0-41A534DEC0D3}"/>
    <dgm:cxn modelId="{42FEE3CC-048C-4141-A635-F492F835FBB6}" srcId="{ADBBE60E-0683-4001-9BC2-0DF07FDDC163}" destId="{1E5D2701-6EDF-4A00-A5CF-DC62A1E4DF46}" srcOrd="2" destOrd="0" parTransId="{47360E2F-5254-4A77-AA25-970493268B58}" sibTransId="{F2BC148D-B9C5-4DE1-AEC2-77ED97003B61}"/>
    <dgm:cxn modelId="{6E1B15E3-83A1-4E96-9D29-B5064CAD8843}" srcId="{ADBBE60E-0683-4001-9BC2-0DF07FDDC163}" destId="{503C88CE-F53E-486C-8948-FCE1A700F89E}" srcOrd="3" destOrd="0" parTransId="{23EFCE1D-3B14-4FF1-B090-715126CCD566}" sibTransId="{54641010-E49C-422D-92A7-E2402236D59E}"/>
    <dgm:cxn modelId="{9BD1952C-BAEF-4376-B485-D957F874D195}" type="presParOf" srcId="{079E9426-1AAA-4351-B444-5623BCECAA41}" destId="{C94E51B5-182B-4F6C-AB04-A6612BBC88F0}" srcOrd="0" destOrd="0" presId="urn:microsoft.com/office/officeart/2009/3/layout/StepUpProcess"/>
    <dgm:cxn modelId="{320AE0CC-C2F5-4C4C-B638-F312AE622080}" type="presParOf" srcId="{C94E51B5-182B-4F6C-AB04-A6612BBC88F0}" destId="{E40256FC-E8D3-4611-BC8B-2680D1183B1A}" srcOrd="0" destOrd="0" presId="urn:microsoft.com/office/officeart/2009/3/layout/StepUpProcess"/>
    <dgm:cxn modelId="{717987DF-7E2C-4AC7-A612-83C5E2388C0D}" type="presParOf" srcId="{C94E51B5-182B-4F6C-AB04-A6612BBC88F0}" destId="{DFBCB532-FCEB-415E-9DE2-5F9E36097300}" srcOrd="1" destOrd="0" presId="urn:microsoft.com/office/officeart/2009/3/layout/StepUpProcess"/>
    <dgm:cxn modelId="{133F428A-3C41-4D79-8450-A7C38B78390B}" type="presParOf" srcId="{C94E51B5-182B-4F6C-AB04-A6612BBC88F0}" destId="{6CF53A45-7467-4069-9981-E580CBD4A954}" srcOrd="2" destOrd="0" presId="urn:microsoft.com/office/officeart/2009/3/layout/StepUpProcess"/>
    <dgm:cxn modelId="{5D8EB375-F55D-4ECC-A58C-881801A843DA}" type="presParOf" srcId="{079E9426-1AAA-4351-B444-5623BCECAA41}" destId="{CA7E18C1-B84A-4656-BBEE-4ED1BAA098DC}" srcOrd="1" destOrd="0" presId="urn:microsoft.com/office/officeart/2009/3/layout/StepUpProcess"/>
    <dgm:cxn modelId="{7454084F-E3F7-486E-84EC-FE899A8A8119}" type="presParOf" srcId="{CA7E18C1-B84A-4656-BBEE-4ED1BAA098DC}" destId="{AD4AFFB1-320E-4FD7-9270-6E4AD210FEB2}" srcOrd="0" destOrd="0" presId="urn:microsoft.com/office/officeart/2009/3/layout/StepUpProcess"/>
    <dgm:cxn modelId="{D751F32F-967B-4656-A26E-AF393D2DBDD9}" type="presParOf" srcId="{079E9426-1AAA-4351-B444-5623BCECAA41}" destId="{4126AAEC-8107-4FCA-9826-88074A9BD193}" srcOrd="2" destOrd="0" presId="urn:microsoft.com/office/officeart/2009/3/layout/StepUpProcess"/>
    <dgm:cxn modelId="{8A5225EA-4CF1-4B28-872E-A0E96B3E6BA9}" type="presParOf" srcId="{4126AAEC-8107-4FCA-9826-88074A9BD193}" destId="{3B88FAF2-9B3B-4571-BBFB-6E6F5879DC4F}" srcOrd="0" destOrd="0" presId="urn:microsoft.com/office/officeart/2009/3/layout/StepUpProcess"/>
    <dgm:cxn modelId="{5F686501-22D0-4E75-B619-4D9069A56C8E}" type="presParOf" srcId="{4126AAEC-8107-4FCA-9826-88074A9BD193}" destId="{9FA5EEA8-6EFE-4B5C-AE0B-D0CB931A329B}" srcOrd="1" destOrd="0" presId="urn:microsoft.com/office/officeart/2009/3/layout/StepUpProcess"/>
    <dgm:cxn modelId="{4A92891F-548C-4F00-A172-A4D77888C2C0}" type="presParOf" srcId="{4126AAEC-8107-4FCA-9826-88074A9BD193}" destId="{62F29B58-3303-4A89-A0C9-08657638BC23}" srcOrd="2" destOrd="0" presId="urn:microsoft.com/office/officeart/2009/3/layout/StepUpProcess"/>
    <dgm:cxn modelId="{B1B7557E-30D1-4051-B191-FB196424751C}" type="presParOf" srcId="{079E9426-1AAA-4351-B444-5623BCECAA41}" destId="{FD96E2C4-C7E6-4A73-9F1D-A33B5AE16CEC}" srcOrd="3" destOrd="0" presId="urn:microsoft.com/office/officeart/2009/3/layout/StepUpProcess"/>
    <dgm:cxn modelId="{E7D55D05-9FA6-4746-A30D-C6F8E5DE276E}" type="presParOf" srcId="{FD96E2C4-C7E6-4A73-9F1D-A33B5AE16CEC}" destId="{8DE37A85-06DA-4962-86F5-05B6C0E85870}" srcOrd="0" destOrd="0" presId="urn:microsoft.com/office/officeart/2009/3/layout/StepUpProcess"/>
    <dgm:cxn modelId="{F65DC2B2-49B6-4E49-9348-80C3767A624C}" type="presParOf" srcId="{079E9426-1AAA-4351-B444-5623BCECAA41}" destId="{EE38D096-4FE4-4147-B0A1-A8CE3F9D589D}" srcOrd="4" destOrd="0" presId="urn:microsoft.com/office/officeart/2009/3/layout/StepUpProcess"/>
    <dgm:cxn modelId="{3D2D7007-70BE-4C08-9C42-FEF1971F9DF0}" type="presParOf" srcId="{EE38D096-4FE4-4147-B0A1-A8CE3F9D589D}" destId="{A8B5A439-0F18-4252-991E-BC23DE2FDF52}" srcOrd="0" destOrd="0" presId="urn:microsoft.com/office/officeart/2009/3/layout/StepUpProcess"/>
    <dgm:cxn modelId="{0CFA9EC0-4B2A-4490-A433-4A87D1E9C9E6}" type="presParOf" srcId="{EE38D096-4FE4-4147-B0A1-A8CE3F9D589D}" destId="{A5D6B3C9-5404-4D1D-9BF5-B164F811BE16}" srcOrd="1" destOrd="0" presId="urn:microsoft.com/office/officeart/2009/3/layout/StepUpProcess"/>
    <dgm:cxn modelId="{9762A14B-8750-433C-A7BD-D3D9DF47CEA2}" type="presParOf" srcId="{EE38D096-4FE4-4147-B0A1-A8CE3F9D589D}" destId="{836C25C9-2AB1-462D-AB39-A3846ED490C6}" srcOrd="2" destOrd="0" presId="urn:microsoft.com/office/officeart/2009/3/layout/StepUpProcess"/>
    <dgm:cxn modelId="{0C68CC68-D4CE-4ED3-8F8E-4A2C42CE1F76}" type="presParOf" srcId="{079E9426-1AAA-4351-B444-5623BCECAA41}" destId="{26099CC2-F02D-45D4-A012-853EDE9136DB}" srcOrd="5" destOrd="0" presId="urn:microsoft.com/office/officeart/2009/3/layout/StepUpProcess"/>
    <dgm:cxn modelId="{4AF5717E-66B7-4318-8442-95E52B2E6322}" type="presParOf" srcId="{26099CC2-F02D-45D4-A012-853EDE9136DB}" destId="{382F233F-929D-4048-9A28-242BCB7DBF3C}" srcOrd="0" destOrd="0" presId="urn:microsoft.com/office/officeart/2009/3/layout/StepUpProcess"/>
    <dgm:cxn modelId="{AA8615D7-4E80-4431-8170-4B6C38EE48FA}" type="presParOf" srcId="{079E9426-1AAA-4351-B444-5623BCECAA41}" destId="{A2ADB518-DDF2-424C-851D-F2A9D4BAEA1D}" srcOrd="6" destOrd="0" presId="urn:microsoft.com/office/officeart/2009/3/layout/StepUpProcess"/>
    <dgm:cxn modelId="{E18F4DC0-E1C4-48E4-A938-D65DD13CF342}" type="presParOf" srcId="{A2ADB518-DDF2-424C-851D-F2A9D4BAEA1D}" destId="{C4CB5A21-91A8-45D6-ACA4-E0426579D0CC}" srcOrd="0" destOrd="0" presId="urn:microsoft.com/office/officeart/2009/3/layout/StepUpProcess"/>
    <dgm:cxn modelId="{4708FE9B-4B7F-4051-B076-3AA4578E1872}" type="presParOf" srcId="{A2ADB518-DDF2-424C-851D-F2A9D4BAEA1D}" destId="{9D81B247-1D32-491A-A653-2A7A755A4D83}"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4512ED5-BFF7-4F94-86F3-3BB04B135760}" type="doc">
      <dgm:prSet loTypeId="urn:microsoft.com/office/officeart/2005/8/layout/equation1" loCatId="relationship" qsTypeId="urn:microsoft.com/office/officeart/2005/8/quickstyle/3d3" qsCatId="3D" csTypeId="urn:microsoft.com/office/officeart/2005/8/colors/colorful3" csCatId="colorful" phldr="1"/>
      <dgm:spPr/>
      <dgm:t>
        <a:bodyPr/>
        <a:lstStyle/>
        <a:p>
          <a:endParaRPr lang="fr-FR"/>
        </a:p>
      </dgm:t>
    </dgm:pt>
    <dgm:pt modelId="{D2DC8908-B2BD-428A-B995-EE4EB26EF63C}">
      <dgm:prSet phldrT="[Texte]"/>
      <dgm:spPr/>
      <dgm:t>
        <a:bodyPr/>
        <a:lstStyle/>
        <a:p>
          <a:r>
            <a:rPr lang="fr-FR" b="1" dirty="0"/>
            <a:t>Etablir le projet de LDG</a:t>
          </a:r>
        </a:p>
      </dgm:t>
    </dgm:pt>
    <dgm:pt modelId="{D00AB760-E80B-45E9-9A65-825BE011F446}" type="parTrans" cxnId="{3581E9BF-CAEC-45D3-AEAF-09CF3DAE7204}">
      <dgm:prSet/>
      <dgm:spPr/>
      <dgm:t>
        <a:bodyPr/>
        <a:lstStyle/>
        <a:p>
          <a:endParaRPr lang="fr-FR"/>
        </a:p>
      </dgm:t>
    </dgm:pt>
    <dgm:pt modelId="{8C0022AE-DC12-4D96-8F17-B5207D75D553}" type="sibTrans" cxnId="{3581E9BF-CAEC-45D3-AEAF-09CF3DAE7204}">
      <dgm:prSet/>
      <dgm:spPr/>
      <dgm:t>
        <a:bodyPr/>
        <a:lstStyle/>
        <a:p>
          <a:endParaRPr lang="fr-FR"/>
        </a:p>
      </dgm:t>
    </dgm:pt>
    <dgm:pt modelId="{11F6CA0A-50D4-4B9D-924B-7E85E2394C69}">
      <dgm:prSet phldrT="[Texte]"/>
      <dgm:spPr/>
      <dgm:t>
        <a:bodyPr/>
        <a:lstStyle/>
        <a:p>
          <a:r>
            <a:rPr lang="fr-FR" b="1" dirty="0"/>
            <a:t>Saisir et recueillir l’avis du CST</a:t>
          </a:r>
        </a:p>
      </dgm:t>
    </dgm:pt>
    <dgm:pt modelId="{9FC82969-2A69-43E5-8B48-F8549ECBD80C}" type="parTrans" cxnId="{FD90A62C-87B4-4595-95B4-CCBB8EDB8B60}">
      <dgm:prSet/>
      <dgm:spPr/>
      <dgm:t>
        <a:bodyPr/>
        <a:lstStyle/>
        <a:p>
          <a:endParaRPr lang="fr-FR"/>
        </a:p>
      </dgm:t>
    </dgm:pt>
    <dgm:pt modelId="{610F5812-1FD3-4502-B1CD-31F86CAB0FE9}" type="sibTrans" cxnId="{FD90A62C-87B4-4595-95B4-CCBB8EDB8B60}">
      <dgm:prSet/>
      <dgm:spPr/>
      <dgm:t>
        <a:bodyPr/>
        <a:lstStyle/>
        <a:p>
          <a:endParaRPr lang="fr-FR"/>
        </a:p>
      </dgm:t>
    </dgm:pt>
    <dgm:pt modelId="{D90EDB17-42E6-4027-9FBF-74D88204542B}">
      <dgm:prSet phldrT="[Texte]"/>
      <dgm:spPr/>
      <dgm:t>
        <a:bodyPr/>
        <a:lstStyle/>
        <a:p>
          <a:r>
            <a:rPr lang="fr-FR" b="1" dirty="0"/>
            <a:t>Arrêter les LDG</a:t>
          </a:r>
        </a:p>
      </dgm:t>
    </dgm:pt>
    <dgm:pt modelId="{C9F83C3F-785F-404E-90D9-462984496D82}" type="parTrans" cxnId="{D540C7F8-FCAD-475E-B38B-EBB567557DDF}">
      <dgm:prSet/>
      <dgm:spPr/>
      <dgm:t>
        <a:bodyPr/>
        <a:lstStyle/>
        <a:p>
          <a:endParaRPr lang="fr-FR"/>
        </a:p>
      </dgm:t>
    </dgm:pt>
    <dgm:pt modelId="{9E1CBF01-DF7A-408D-9A55-EA499CD54235}" type="sibTrans" cxnId="{D540C7F8-FCAD-475E-B38B-EBB567557DDF}">
      <dgm:prSet/>
      <dgm:spPr/>
      <dgm:t>
        <a:bodyPr/>
        <a:lstStyle/>
        <a:p>
          <a:endParaRPr lang="fr-FR"/>
        </a:p>
      </dgm:t>
    </dgm:pt>
    <dgm:pt modelId="{25205EA7-7C69-49C6-9329-CD63E9FABABC}">
      <dgm:prSet phldrT="[Texte]"/>
      <dgm:spPr/>
      <dgm:t>
        <a:bodyPr/>
        <a:lstStyle/>
        <a:p>
          <a:r>
            <a:rPr lang="fr-FR" b="1" dirty="0"/>
            <a:t>COMMUNICATION</a:t>
          </a:r>
        </a:p>
        <a:p>
          <a:r>
            <a:rPr lang="fr-FR" b="1" dirty="0"/>
            <a:t>AUX AGENTS </a:t>
          </a:r>
        </a:p>
      </dgm:t>
    </dgm:pt>
    <dgm:pt modelId="{645522BA-6C39-410F-9C0B-02EB0E27D2BD}" type="parTrans" cxnId="{7C5498DE-6177-48C7-B8E5-F144DF725D78}">
      <dgm:prSet/>
      <dgm:spPr/>
      <dgm:t>
        <a:bodyPr/>
        <a:lstStyle/>
        <a:p>
          <a:endParaRPr lang="fr-FR"/>
        </a:p>
      </dgm:t>
    </dgm:pt>
    <dgm:pt modelId="{FA576858-CBBD-46F2-B304-911BE74200CF}" type="sibTrans" cxnId="{7C5498DE-6177-48C7-B8E5-F144DF725D78}">
      <dgm:prSet/>
      <dgm:spPr/>
      <dgm:t>
        <a:bodyPr/>
        <a:lstStyle/>
        <a:p>
          <a:endParaRPr lang="fr-FR"/>
        </a:p>
      </dgm:t>
    </dgm:pt>
    <dgm:pt modelId="{D48BD149-D143-432A-99D9-9419847C1CD4}" type="pres">
      <dgm:prSet presAssocID="{D4512ED5-BFF7-4F94-86F3-3BB04B135760}" presName="linearFlow" presStyleCnt="0">
        <dgm:presLayoutVars>
          <dgm:dir/>
          <dgm:resizeHandles val="exact"/>
        </dgm:presLayoutVars>
      </dgm:prSet>
      <dgm:spPr/>
    </dgm:pt>
    <dgm:pt modelId="{FC386AC2-3004-47F4-8BA5-B9215D2BEEDA}" type="pres">
      <dgm:prSet presAssocID="{D2DC8908-B2BD-428A-B995-EE4EB26EF63C}" presName="node" presStyleLbl="node1" presStyleIdx="0" presStyleCnt="4">
        <dgm:presLayoutVars>
          <dgm:bulletEnabled val="1"/>
        </dgm:presLayoutVars>
      </dgm:prSet>
      <dgm:spPr/>
    </dgm:pt>
    <dgm:pt modelId="{F34094C4-DDCB-4D4A-80CF-3632CE86319C}" type="pres">
      <dgm:prSet presAssocID="{8C0022AE-DC12-4D96-8F17-B5207D75D553}" presName="spacerL" presStyleCnt="0"/>
      <dgm:spPr/>
    </dgm:pt>
    <dgm:pt modelId="{72820D54-AE12-4BE3-8E3F-70D506F076B8}" type="pres">
      <dgm:prSet presAssocID="{8C0022AE-DC12-4D96-8F17-B5207D75D553}" presName="sibTrans" presStyleLbl="sibTrans2D1" presStyleIdx="0" presStyleCnt="3"/>
      <dgm:spPr/>
    </dgm:pt>
    <dgm:pt modelId="{24201F24-E744-4794-9C0D-BF0D9F11D5CC}" type="pres">
      <dgm:prSet presAssocID="{8C0022AE-DC12-4D96-8F17-B5207D75D553}" presName="spacerR" presStyleCnt="0"/>
      <dgm:spPr/>
    </dgm:pt>
    <dgm:pt modelId="{ED901D70-909F-4104-8E3B-F186D0570F48}" type="pres">
      <dgm:prSet presAssocID="{11F6CA0A-50D4-4B9D-924B-7E85E2394C69}" presName="node" presStyleLbl="node1" presStyleIdx="1" presStyleCnt="4">
        <dgm:presLayoutVars>
          <dgm:bulletEnabled val="1"/>
        </dgm:presLayoutVars>
      </dgm:prSet>
      <dgm:spPr/>
    </dgm:pt>
    <dgm:pt modelId="{2E662CA0-9880-4856-BFA8-E9C324C7B0A8}" type="pres">
      <dgm:prSet presAssocID="{610F5812-1FD3-4502-B1CD-31F86CAB0FE9}" presName="spacerL" presStyleCnt="0"/>
      <dgm:spPr/>
    </dgm:pt>
    <dgm:pt modelId="{E1279AA8-B1EB-4FE4-9B7A-BF40C8F71A6D}" type="pres">
      <dgm:prSet presAssocID="{610F5812-1FD3-4502-B1CD-31F86CAB0FE9}" presName="sibTrans" presStyleLbl="sibTrans2D1" presStyleIdx="1" presStyleCnt="3"/>
      <dgm:spPr/>
    </dgm:pt>
    <dgm:pt modelId="{F66DCC08-060C-4CE0-8A16-18819AC9BC44}" type="pres">
      <dgm:prSet presAssocID="{610F5812-1FD3-4502-B1CD-31F86CAB0FE9}" presName="spacerR" presStyleCnt="0"/>
      <dgm:spPr/>
    </dgm:pt>
    <dgm:pt modelId="{83974740-4EE1-40D8-BA9D-66DDF623613E}" type="pres">
      <dgm:prSet presAssocID="{D90EDB17-42E6-4027-9FBF-74D88204542B}" presName="node" presStyleLbl="node1" presStyleIdx="2" presStyleCnt="4">
        <dgm:presLayoutVars>
          <dgm:bulletEnabled val="1"/>
        </dgm:presLayoutVars>
      </dgm:prSet>
      <dgm:spPr/>
    </dgm:pt>
    <dgm:pt modelId="{FD2F8A6C-F404-4654-948E-BD8C263D48E5}" type="pres">
      <dgm:prSet presAssocID="{9E1CBF01-DF7A-408D-9A55-EA499CD54235}" presName="spacerL" presStyleCnt="0"/>
      <dgm:spPr/>
    </dgm:pt>
    <dgm:pt modelId="{17AC36BC-C40A-4685-A157-4BC80A513063}" type="pres">
      <dgm:prSet presAssocID="{9E1CBF01-DF7A-408D-9A55-EA499CD54235}" presName="sibTrans" presStyleLbl="sibTrans2D1" presStyleIdx="2" presStyleCnt="3"/>
      <dgm:spPr>
        <a:prstGeom prst="mathPlus">
          <a:avLst/>
        </a:prstGeom>
      </dgm:spPr>
    </dgm:pt>
    <dgm:pt modelId="{28E53C07-8F80-4B34-881E-FD1C4CF666B2}" type="pres">
      <dgm:prSet presAssocID="{9E1CBF01-DF7A-408D-9A55-EA499CD54235}" presName="spacerR" presStyleCnt="0"/>
      <dgm:spPr/>
    </dgm:pt>
    <dgm:pt modelId="{6A9C6CDF-A62E-40D6-B50C-C4A8DC030962}" type="pres">
      <dgm:prSet presAssocID="{25205EA7-7C69-49C6-9329-CD63E9FABABC}" presName="node" presStyleLbl="node1" presStyleIdx="3" presStyleCnt="4" custLinFactNeighborX="-16145" custLinFactNeighborY="1561">
        <dgm:presLayoutVars>
          <dgm:bulletEnabled val="1"/>
        </dgm:presLayoutVars>
      </dgm:prSet>
      <dgm:spPr/>
    </dgm:pt>
  </dgm:ptLst>
  <dgm:cxnLst>
    <dgm:cxn modelId="{9367C705-505A-437D-8634-BC409421A72D}" type="presOf" srcId="{25205EA7-7C69-49C6-9329-CD63E9FABABC}" destId="{6A9C6CDF-A62E-40D6-B50C-C4A8DC030962}" srcOrd="0" destOrd="0" presId="urn:microsoft.com/office/officeart/2005/8/layout/equation1"/>
    <dgm:cxn modelId="{FD90A62C-87B4-4595-95B4-CCBB8EDB8B60}" srcId="{D4512ED5-BFF7-4F94-86F3-3BB04B135760}" destId="{11F6CA0A-50D4-4B9D-924B-7E85E2394C69}" srcOrd="1" destOrd="0" parTransId="{9FC82969-2A69-43E5-8B48-F8549ECBD80C}" sibTransId="{610F5812-1FD3-4502-B1CD-31F86CAB0FE9}"/>
    <dgm:cxn modelId="{8D84E570-47A9-45F4-8424-8ACE575AC95B}" type="presOf" srcId="{11F6CA0A-50D4-4B9D-924B-7E85E2394C69}" destId="{ED901D70-909F-4104-8E3B-F186D0570F48}" srcOrd="0" destOrd="0" presId="urn:microsoft.com/office/officeart/2005/8/layout/equation1"/>
    <dgm:cxn modelId="{69F7777B-CE09-4F1F-A364-3CBAED28830E}" type="presOf" srcId="{D2DC8908-B2BD-428A-B995-EE4EB26EF63C}" destId="{FC386AC2-3004-47F4-8BA5-B9215D2BEEDA}" srcOrd="0" destOrd="0" presId="urn:microsoft.com/office/officeart/2005/8/layout/equation1"/>
    <dgm:cxn modelId="{5192CC85-3AD2-40F8-9099-733BFF68C8DA}" type="presOf" srcId="{8C0022AE-DC12-4D96-8F17-B5207D75D553}" destId="{72820D54-AE12-4BE3-8E3F-70D506F076B8}" srcOrd="0" destOrd="0" presId="urn:microsoft.com/office/officeart/2005/8/layout/equation1"/>
    <dgm:cxn modelId="{1EB720A1-B925-4487-B5BC-ECC55F2E02B9}" type="presOf" srcId="{D4512ED5-BFF7-4F94-86F3-3BB04B135760}" destId="{D48BD149-D143-432A-99D9-9419847C1CD4}" srcOrd="0" destOrd="0" presId="urn:microsoft.com/office/officeart/2005/8/layout/equation1"/>
    <dgm:cxn modelId="{3581E9BF-CAEC-45D3-AEAF-09CF3DAE7204}" srcId="{D4512ED5-BFF7-4F94-86F3-3BB04B135760}" destId="{D2DC8908-B2BD-428A-B995-EE4EB26EF63C}" srcOrd="0" destOrd="0" parTransId="{D00AB760-E80B-45E9-9A65-825BE011F446}" sibTransId="{8C0022AE-DC12-4D96-8F17-B5207D75D553}"/>
    <dgm:cxn modelId="{419DFBC6-E529-4B51-A85F-3D5AAB841D18}" type="presOf" srcId="{610F5812-1FD3-4502-B1CD-31F86CAB0FE9}" destId="{E1279AA8-B1EB-4FE4-9B7A-BF40C8F71A6D}" srcOrd="0" destOrd="0" presId="urn:microsoft.com/office/officeart/2005/8/layout/equation1"/>
    <dgm:cxn modelId="{7C5498DE-6177-48C7-B8E5-F144DF725D78}" srcId="{D4512ED5-BFF7-4F94-86F3-3BB04B135760}" destId="{25205EA7-7C69-49C6-9329-CD63E9FABABC}" srcOrd="3" destOrd="0" parTransId="{645522BA-6C39-410F-9C0B-02EB0E27D2BD}" sibTransId="{FA576858-CBBD-46F2-B304-911BE74200CF}"/>
    <dgm:cxn modelId="{5C8E83EF-7DD8-4FA8-8CE5-462E5E2DCAB8}" type="presOf" srcId="{9E1CBF01-DF7A-408D-9A55-EA499CD54235}" destId="{17AC36BC-C40A-4685-A157-4BC80A513063}" srcOrd="0" destOrd="0" presId="urn:microsoft.com/office/officeart/2005/8/layout/equation1"/>
    <dgm:cxn modelId="{D540C7F8-FCAD-475E-B38B-EBB567557DDF}" srcId="{D4512ED5-BFF7-4F94-86F3-3BB04B135760}" destId="{D90EDB17-42E6-4027-9FBF-74D88204542B}" srcOrd="2" destOrd="0" parTransId="{C9F83C3F-785F-404E-90D9-462984496D82}" sibTransId="{9E1CBF01-DF7A-408D-9A55-EA499CD54235}"/>
    <dgm:cxn modelId="{27C6A8FA-7FF8-4445-95B2-FDECBBCD2958}" type="presOf" srcId="{D90EDB17-42E6-4027-9FBF-74D88204542B}" destId="{83974740-4EE1-40D8-BA9D-66DDF623613E}" srcOrd="0" destOrd="0" presId="urn:microsoft.com/office/officeart/2005/8/layout/equation1"/>
    <dgm:cxn modelId="{D344758B-2105-4DC1-B666-9C6FD0FD470C}" type="presParOf" srcId="{D48BD149-D143-432A-99D9-9419847C1CD4}" destId="{FC386AC2-3004-47F4-8BA5-B9215D2BEEDA}" srcOrd="0" destOrd="0" presId="urn:microsoft.com/office/officeart/2005/8/layout/equation1"/>
    <dgm:cxn modelId="{12B08EA3-3916-49F4-BAA1-0BADBCD96106}" type="presParOf" srcId="{D48BD149-D143-432A-99D9-9419847C1CD4}" destId="{F34094C4-DDCB-4D4A-80CF-3632CE86319C}" srcOrd="1" destOrd="0" presId="urn:microsoft.com/office/officeart/2005/8/layout/equation1"/>
    <dgm:cxn modelId="{1D846215-A9A7-4517-90BF-689298C6CFC1}" type="presParOf" srcId="{D48BD149-D143-432A-99D9-9419847C1CD4}" destId="{72820D54-AE12-4BE3-8E3F-70D506F076B8}" srcOrd="2" destOrd="0" presId="urn:microsoft.com/office/officeart/2005/8/layout/equation1"/>
    <dgm:cxn modelId="{DBBE7377-F928-4F38-8A13-D7C7278C49C9}" type="presParOf" srcId="{D48BD149-D143-432A-99D9-9419847C1CD4}" destId="{24201F24-E744-4794-9C0D-BF0D9F11D5CC}" srcOrd="3" destOrd="0" presId="urn:microsoft.com/office/officeart/2005/8/layout/equation1"/>
    <dgm:cxn modelId="{91458383-00F4-4558-9EEC-AA92351DE1F9}" type="presParOf" srcId="{D48BD149-D143-432A-99D9-9419847C1CD4}" destId="{ED901D70-909F-4104-8E3B-F186D0570F48}" srcOrd="4" destOrd="0" presId="urn:microsoft.com/office/officeart/2005/8/layout/equation1"/>
    <dgm:cxn modelId="{DCA76892-A6A4-423A-9833-1D11FD7E88A6}" type="presParOf" srcId="{D48BD149-D143-432A-99D9-9419847C1CD4}" destId="{2E662CA0-9880-4856-BFA8-E9C324C7B0A8}" srcOrd="5" destOrd="0" presId="urn:microsoft.com/office/officeart/2005/8/layout/equation1"/>
    <dgm:cxn modelId="{EAD75A80-EB12-4532-A70C-AD4D7FD04FF5}" type="presParOf" srcId="{D48BD149-D143-432A-99D9-9419847C1CD4}" destId="{E1279AA8-B1EB-4FE4-9B7A-BF40C8F71A6D}" srcOrd="6" destOrd="0" presId="urn:microsoft.com/office/officeart/2005/8/layout/equation1"/>
    <dgm:cxn modelId="{C6F556F8-3470-4055-976E-D6EA6820F270}" type="presParOf" srcId="{D48BD149-D143-432A-99D9-9419847C1CD4}" destId="{F66DCC08-060C-4CE0-8A16-18819AC9BC44}" srcOrd="7" destOrd="0" presId="urn:microsoft.com/office/officeart/2005/8/layout/equation1"/>
    <dgm:cxn modelId="{C6DBEFD4-A2D1-4EE9-828D-A5465A2FDD18}" type="presParOf" srcId="{D48BD149-D143-432A-99D9-9419847C1CD4}" destId="{83974740-4EE1-40D8-BA9D-66DDF623613E}" srcOrd="8" destOrd="0" presId="urn:microsoft.com/office/officeart/2005/8/layout/equation1"/>
    <dgm:cxn modelId="{FDB403FE-C39F-4849-9570-814F899F3D8B}" type="presParOf" srcId="{D48BD149-D143-432A-99D9-9419847C1CD4}" destId="{FD2F8A6C-F404-4654-948E-BD8C263D48E5}" srcOrd="9" destOrd="0" presId="urn:microsoft.com/office/officeart/2005/8/layout/equation1"/>
    <dgm:cxn modelId="{A4F0404B-0542-4925-AF8C-364BF4B1D986}" type="presParOf" srcId="{D48BD149-D143-432A-99D9-9419847C1CD4}" destId="{17AC36BC-C40A-4685-A157-4BC80A513063}" srcOrd="10" destOrd="0" presId="urn:microsoft.com/office/officeart/2005/8/layout/equation1"/>
    <dgm:cxn modelId="{8F9DCAAA-E76F-4912-A54A-511DD664988F}" type="presParOf" srcId="{D48BD149-D143-432A-99D9-9419847C1CD4}" destId="{28E53C07-8F80-4B34-881E-FD1C4CF666B2}" srcOrd="11" destOrd="0" presId="urn:microsoft.com/office/officeart/2005/8/layout/equation1"/>
    <dgm:cxn modelId="{C92EE0E2-3248-4FF6-9DA1-89EE76BC3877}" type="presParOf" srcId="{D48BD149-D143-432A-99D9-9419847C1CD4}" destId="{6A9C6CDF-A62E-40D6-B50C-C4A8DC030962}" srcOrd="12"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8631CB-1FAD-48CB-9118-C81A06A71E50}">
      <dsp:nvSpPr>
        <dsp:cNvPr id="0" name=""/>
        <dsp:cNvSpPr/>
      </dsp:nvSpPr>
      <dsp:spPr>
        <a:xfrm rot="13239431">
          <a:off x="222502" y="147827"/>
          <a:ext cx="3024615" cy="3193505"/>
        </a:xfrm>
        <a:prstGeom prst="circularArrow">
          <a:avLst>
            <a:gd name="adj1" fmla="val 10980"/>
            <a:gd name="adj2" fmla="val 1142322"/>
            <a:gd name="adj3" fmla="val 4500000"/>
            <a:gd name="adj4" fmla="val 10800000"/>
            <a:gd name="adj5" fmla="val 12500"/>
          </a:avLst>
        </a:prstGeom>
        <a:solidFill>
          <a:srgbClr val="2E365C"/>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656F1B5-1A8A-4CE2-B9FC-C9DA9A6D2F78}">
      <dsp:nvSpPr>
        <dsp:cNvPr id="0" name=""/>
        <dsp:cNvSpPr/>
      </dsp:nvSpPr>
      <dsp:spPr>
        <a:xfrm>
          <a:off x="735135" y="1320677"/>
          <a:ext cx="2014898" cy="1007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fr-FR" sz="4400" kern="1200" dirty="0">
              <a:solidFill>
                <a:srgbClr val="232C58"/>
              </a:solidFill>
            </a:rPr>
            <a:t>Volet 1</a:t>
          </a:r>
        </a:p>
      </dsp:txBody>
      <dsp:txXfrm>
        <a:off x="735135" y="1320677"/>
        <a:ext cx="2014898" cy="1007330"/>
      </dsp:txXfrm>
    </dsp:sp>
    <dsp:sp modelId="{ADA67D30-051B-4B7E-BDEE-B47EEF706EE9}">
      <dsp:nvSpPr>
        <dsp:cNvPr id="0" name=""/>
        <dsp:cNvSpPr/>
      </dsp:nvSpPr>
      <dsp:spPr>
        <a:xfrm rot="14129813">
          <a:off x="2083931" y="2133208"/>
          <a:ext cx="2518858" cy="2514057"/>
        </a:xfrm>
        <a:prstGeom prst="blockArc">
          <a:avLst>
            <a:gd name="adj1" fmla="val 0"/>
            <a:gd name="adj2" fmla="val 18900000"/>
            <a:gd name="adj3" fmla="val 12740"/>
          </a:avLst>
        </a:prstGeom>
        <a:solidFill>
          <a:srgbClr val="F49517"/>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F9A662D-0109-4D6E-B558-A548335F53B4}">
      <dsp:nvSpPr>
        <dsp:cNvPr id="0" name=""/>
        <dsp:cNvSpPr/>
      </dsp:nvSpPr>
      <dsp:spPr>
        <a:xfrm>
          <a:off x="2345442" y="3012068"/>
          <a:ext cx="2014898" cy="1007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fr-FR" sz="4400" kern="1200" dirty="0">
              <a:solidFill>
                <a:srgbClr val="F49517"/>
              </a:solidFill>
            </a:rPr>
            <a:t>Volet 2</a:t>
          </a:r>
        </a:p>
      </dsp:txBody>
      <dsp:txXfrm>
        <a:off x="2345442" y="3012068"/>
        <a:ext cx="2014898" cy="10073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E92C89-1274-46D5-9E85-B293134742B8}">
      <dsp:nvSpPr>
        <dsp:cNvPr id="0" name=""/>
        <dsp:cNvSpPr/>
      </dsp:nvSpPr>
      <dsp:spPr>
        <a:xfrm>
          <a:off x="1695589" y="0"/>
          <a:ext cx="7264700" cy="3574163"/>
        </a:xfrm>
        <a:prstGeom prst="swooshArrow">
          <a:avLst>
            <a:gd name="adj1" fmla="val 25000"/>
            <a:gd name="adj2" fmla="val 25000"/>
          </a:avLst>
        </a:prstGeom>
        <a:solidFill>
          <a:srgbClr val="2E365C"/>
        </a:solidFill>
        <a:ln>
          <a:noFill/>
        </a:ln>
        <a:effectLst>
          <a:outerShdw blurRad="63500" sx="113000" sy="113000" algn="ctr" rotWithShape="0">
            <a:schemeClr val="bg1">
              <a:lumMod val="75000"/>
              <a:alpha val="40000"/>
            </a:schemeClr>
          </a:outerShdw>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BC39FE95-F798-4A35-8811-2A1FECE2928F}">
      <dsp:nvSpPr>
        <dsp:cNvPr id="0" name=""/>
        <dsp:cNvSpPr/>
      </dsp:nvSpPr>
      <dsp:spPr>
        <a:xfrm>
          <a:off x="2681544" y="2356096"/>
          <a:ext cx="295202" cy="270766"/>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779132D-1D5F-483E-A62F-7204A78DFA38}">
      <dsp:nvSpPr>
        <dsp:cNvPr id="0" name=""/>
        <dsp:cNvSpPr/>
      </dsp:nvSpPr>
      <dsp:spPr>
        <a:xfrm>
          <a:off x="2505275" y="2399924"/>
          <a:ext cx="1332447" cy="1032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785" tIns="0" rIns="0" bIns="0" numCol="1" spcCol="1270" anchor="t" anchorCtr="0">
          <a:noAutofit/>
        </a:bodyPr>
        <a:lstStyle/>
        <a:p>
          <a:pPr marL="0" lvl="0" indent="0" algn="l" defTabSz="933450">
            <a:lnSpc>
              <a:spcPct val="90000"/>
            </a:lnSpc>
            <a:spcBef>
              <a:spcPct val="0"/>
            </a:spcBef>
            <a:spcAft>
              <a:spcPct val="35000"/>
            </a:spcAft>
            <a:buNone/>
          </a:pPr>
          <a:endParaRPr lang="fr-FR" sz="2100" b="1" kern="1200" dirty="0">
            <a:solidFill>
              <a:srgbClr val="F49517"/>
            </a:solidFill>
            <a:latin typeface="Chivo"/>
          </a:endParaRPr>
        </a:p>
        <a:p>
          <a:pPr marL="0" lvl="0" indent="0" algn="l" defTabSz="933450">
            <a:lnSpc>
              <a:spcPct val="90000"/>
            </a:lnSpc>
            <a:spcBef>
              <a:spcPct val="0"/>
            </a:spcBef>
            <a:spcAft>
              <a:spcPct val="35000"/>
            </a:spcAft>
            <a:buNone/>
          </a:pPr>
          <a:r>
            <a:rPr lang="fr-FR" sz="1800" b="1" kern="1200" dirty="0">
              <a:solidFill>
                <a:srgbClr val="F49517"/>
              </a:solidFill>
              <a:latin typeface="Chivo"/>
            </a:rPr>
            <a:t>Etat des lieux</a:t>
          </a:r>
        </a:p>
      </dsp:txBody>
      <dsp:txXfrm>
        <a:off x="2505275" y="2399924"/>
        <a:ext cx="1332447" cy="1032933"/>
      </dsp:txXfrm>
    </dsp:sp>
    <dsp:sp modelId="{8CBF3F00-7F66-4007-88E0-C8A33ABE4C2A}">
      <dsp:nvSpPr>
        <dsp:cNvPr id="0" name=""/>
        <dsp:cNvSpPr/>
      </dsp:nvSpPr>
      <dsp:spPr>
        <a:xfrm>
          <a:off x="4433294" y="1441697"/>
          <a:ext cx="381128" cy="376242"/>
        </a:xfrm>
        <a:prstGeom prst="ellipse">
          <a:avLst/>
        </a:prstGeom>
        <a:solidFill>
          <a:srgbClr val="1A767B"/>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E64DBB9-EBAD-4356-BB5C-104FFD0CA555}">
      <dsp:nvSpPr>
        <dsp:cNvPr id="0" name=""/>
        <dsp:cNvSpPr/>
      </dsp:nvSpPr>
      <dsp:spPr>
        <a:xfrm>
          <a:off x="4079190" y="1629818"/>
          <a:ext cx="2228026" cy="1944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419" tIns="0" rIns="0" bIns="0" numCol="1" spcCol="1270" anchor="t" anchorCtr="0">
          <a:noAutofit/>
        </a:bodyPr>
        <a:lstStyle/>
        <a:p>
          <a:pPr marL="0" lvl="0" indent="0" algn="l" defTabSz="889000">
            <a:lnSpc>
              <a:spcPct val="90000"/>
            </a:lnSpc>
            <a:spcBef>
              <a:spcPct val="0"/>
            </a:spcBef>
            <a:spcAft>
              <a:spcPct val="35000"/>
            </a:spcAft>
            <a:buNone/>
          </a:pPr>
          <a:endParaRPr lang="fr-FR" sz="2000" b="1" kern="1200" dirty="0">
            <a:solidFill>
              <a:srgbClr val="F49517"/>
            </a:solidFill>
          </a:endParaRPr>
        </a:p>
        <a:p>
          <a:pPr marL="0" lvl="0" indent="0" algn="l" defTabSz="889000">
            <a:lnSpc>
              <a:spcPct val="90000"/>
            </a:lnSpc>
            <a:spcBef>
              <a:spcPct val="0"/>
            </a:spcBef>
            <a:spcAft>
              <a:spcPct val="35000"/>
            </a:spcAft>
            <a:buNone/>
          </a:pPr>
          <a:r>
            <a:rPr lang="fr-FR" sz="1600" b="1" kern="1200" dirty="0">
              <a:solidFill>
                <a:srgbClr val="1A767B"/>
              </a:solidFill>
            </a:rPr>
            <a:t>Eléments de prospectives RH</a:t>
          </a:r>
        </a:p>
        <a:p>
          <a:pPr marL="0" lvl="0" indent="0" algn="l" defTabSz="889000">
            <a:lnSpc>
              <a:spcPct val="90000"/>
            </a:lnSpc>
            <a:spcBef>
              <a:spcPct val="0"/>
            </a:spcBef>
            <a:spcAft>
              <a:spcPct val="35000"/>
            </a:spcAft>
            <a:buNone/>
          </a:pPr>
          <a:r>
            <a:rPr lang="fr-FR" sz="1600" b="1" kern="1200" dirty="0">
              <a:solidFill>
                <a:srgbClr val="1A767B"/>
              </a:solidFill>
            </a:rPr>
            <a:t>GPEEC</a:t>
          </a:r>
        </a:p>
        <a:p>
          <a:pPr marL="0" lvl="0" indent="0" algn="l" defTabSz="889000">
            <a:lnSpc>
              <a:spcPct val="90000"/>
            </a:lnSpc>
            <a:spcBef>
              <a:spcPct val="0"/>
            </a:spcBef>
            <a:spcAft>
              <a:spcPct val="35000"/>
            </a:spcAft>
            <a:buNone/>
          </a:pPr>
          <a:endParaRPr lang="fr-FR" sz="2000" kern="1200" dirty="0"/>
        </a:p>
      </dsp:txBody>
      <dsp:txXfrm>
        <a:off x="4079190" y="1629818"/>
        <a:ext cx="2228026" cy="1944344"/>
      </dsp:txXfrm>
    </dsp:sp>
    <dsp:sp modelId="{D4C377DD-8458-40D7-85DB-67DD7E664C56}">
      <dsp:nvSpPr>
        <dsp:cNvPr id="0" name=""/>
        <dsp:cNvSpPr/>
      </dsp:nvSpPr>
      <dsp:spPr>
        <a:xfrm>
          <a:off x="6604986" y="856026"/>
          <a:ext cx="371712" cy="371712"/>
        </a:xfrm>
        <a:prstGeom prst="ellipse">
          <a:avLst/>
        </a:prstGeom>
        <a:solidFill>
          <a:schemeClr val="bg1">
            <a:lumMod val="6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0D56595-7424-4B85-A538-02082F512711}">
      <dsp:nvSpPr>
        <dsp:cNvPr id="0" name=""/>
        <dsp:cNvSpPr/>
      </dsp:nvSpPr>
      <dsp:spPr>
        <a:xfrm>
          <a:off x="6345468" y="707129"/>
          <a:ext cx="1372478" cy="717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6963" tIns="0" rIns="0" bIns="0" numCol="1" spcCol="1270" anchor="t" anchorCtr="0">
          <a:noAutofit/>
        </a:bodyPr>
        <a:lstStyle/>
        <a:p>
          <a:pPr marL="0" lvl="0" indent="0" algn="l" defTabSz="889000">
            <a:lnSpc>
              <a:spcPct val="90000"/>
            </a:lnSpc>
            <a:spcBef>
              <a:spcPct val="0"/>
            </a:spcBef>
            <a:spcAft>
              <a:spcPct val="35000"/>
            </a:spcAft>
            <a:buNone/>
          </a:pPr>
          <a:endParaRPr lang="fr-FR" sz="2000" b="1" i="0" kern="1200" dirty="0">
            <a:solidFill>
              <a:srgbClr val="F49517"/>
            </a:solidFill>
          </a:endParaRPr>
        </a:p>
        <a:p>
          <a:pPr marL="0" lvl="0" indent="0" algn="l" defTabSz="889000">
            <a:lnSpc>
              <a:spcPct val="90000"/>
            </a:lnSpc>
            <a:spcBef>
              <a:spcPct val="0"/>
            </a:spcBef>
            <a:spcAft>
              <a:spcPct val="35000"/>
            </a:spcAft>
            <a:buNone/>
          </a:pPr>
          <a:endParaRPr lang="fr-FR" sz="2000" b="1" i="0" kern="1200" dirty="0">
            <a:solidFill>
              <a:srgbClr val="F49517"/>
            </a:solidFill>
          </a:endParaRPr>
        </a:p>
        <a:p>
          <a:pPr marL="0" lvl="0" indent="0" algn="l" defTabSz="889000">
            <a:lnSpc>
              <a:spcPct val="90000"/>
            </a:lnSpc>
            <a:spcBef>
              <a:spcPct val="0"/>
            </a:spcBef>
            <a:spcAft>
              <a:spcPct val="35000"/>
            </a:spcAft>
            <a:buNone/>
          </a:pPr>
          <a:r>
            <a:rPr lang="fr-FR" sz="1600" b="1" i="0" kern="1200" dirty="0">
              <a:solidFill>
                <a:schemeClr val="bg1">
                  <a:lumMod val="50000"/>
                </a:schemeClr>
              </a:solidFill>
            </a:rPr>
            <a:t>Politiques RH internes à la collectivité</a:t>
          </a:r>
        </a:p>
      </dsp:txBody>
      <dsp:txXfrm>
        <a:off x="6345468" y="707129"/>
        <a:ext cx="1372478" cy="7179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0256FC-E8D3-4611-BC8B-2680D1183B1A}">
      <dsp:nvSpPr>
        <dsp:cNvPr id="0" name=""/>
        <dsp:cNvSpPr/>
      </dsp:nvSpPr>
      <dsp:spPr>
        <a:xfrm rot="5400000">
          <a:off x="1722070" y="1161187"/>
          <a:ext cx="1122825" cy="1868356"/>
        </a:xfrm>
        <a:prstGeom prst="corner">
          <a:avLst>
            <a:gd name="adj1" fmla="val 16120"/>
            <a:gd name="adj2" fmla="val 1611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FBCB532-FCEB-415E-9DE2-5F9E36097300}">
      <dsp:nvSpPr>
        <dsp:cNvPr id="0" name=""/>
        <dsp:cNvSpPr/>
      </dsp:nvSpPr>
      <dsp:spPr>
        <a:xfrm>
          <a:off x="1534642" y="1719423"/>
          <a:ext cx="1686762" cy="1478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r-FR" sz="1800" b="1" kern="1200" dirty="0">
              <a:latin typeface="Chivo"/>
            </a:rPr>
            <a:t>Avancement de grade</a:t>
          </a:r>
        </a:p>
      </dsp:txBody>
      <dsp:txXfrm>
        <a:off x="1534642" y="1719423"/>
        <a:ext cx="1686762" cy="1478546"/>
      </dsp:txXfrm>
    </dsp:sp>
    <dsp:sp modelId="{6CF53A45-7467-4069-9981-E580CBD4A954}">
      <dsp:nvSpPr>
        <dsp:cNvPr id="0" name=""/>
        <dsp:cNvSpPr/>
      </dsp:nvSpPr>
      <dsp:spPr>
        <a:xfrm>
          <a:off x="2903148" y="1023637"/>
          <a:ext cx="318257" cy="318257"/>
        </a:xfrm>
        <a:prstGeom prst="triangle">
          <a:avLst>
            <a:gd name="adj" fmla="val 100000"/>
          </a:avLst>
        </a:prstGeom>
        <a:gradFill rotWithShape="0">
          <a:gsLst>
            <a:gs pos="0">
              <a:schemeClr val="accent3">
                <a:hueOff val="451767"/>
                <a:satOff val="16667"/>
                <a:lumOff val="-2451"/>
                <a:alphaOff val="0"/>
                <a:satMod val="103000"/>
                <a:lumMod val="102000"/>
                <a:tint val="94000"/>
              </a:schemeClr>
            </a:gs>
            <a:gs pos="50000">
              <a:schemeClr val="accent3">
                <a:hueOff val="451767"/>
                <a:satOff val="16667"/>
                <a:lumOff val="-2451"/>
                <a:alphaOff val="0"/>
                <a:satMod val="110000"/>
                <a:lumMod val="100000"/>
                <a:shade val="100000"/>
              </a:schemeClr>
            </a:gs>
            <a:gs pos="100000">
              <a:schemeClr val="accent3">
                <a:hueOff val="451767"/>
                <a:satOff val="16667"/>
                <a:lumOff val="-245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B88FAF2-9B3B-4571-BBFB-6E6F5879DC4F}">
      <dsp:nvSpPr>
        <dsp:cNvPr id="0" name=""/>
        <dsp:cNvSpPr/>
      </dsp:nvSpPr>
      <dsp:spPr>
        <a:xfrm rot="5400000">
          <a:off x="3786996" y="650219"/>
          <a:ext cx="1122825" cy="1868356"/>
        </a:xfrm>
        <a:prstGeom prst="corner">
          <a:avLst>
            <a:gd name="adj1" fmla="val 16120"/>
            <a:gd name="adj2" fmla="val 16110"/>
          </a:avLst>
        </a:prstGeom>
        <a:gradFill rotWithShape="0">
          <a:gsLst>
            <a:gs pos="0">
              <a:schemeClr val="accent3">
                <a:hueOff val="903533"/>
                <a:satOff val="33333"/>
                <a:lumOff val="-4902"/>
                <a:alphaOff val="0"/>
                <a:satMod val="103000"/>
                <a:lumMod val="102000"/>
                <a:tint val="94000"/>
              </a:schemeClr>
            </a:gs>
            <a:gs pos="50000">
              <a:schemeClr val="accent3">
                <a:hueOff val="903533"/>
                <a:satOff val="33333"/>
                <a:lumOff val="-4902"/>
                <a:alphaOff val="0"/>
                <a:satMod val="110000"/>
                <a:lumMod val="100000"/>
                <a:shade val="100000"/>
              </a:schemeClr>
            </a:gs>
            <a:gs pos="100000">
              <a:schemeClr val="accent3">
                <a:hueOff val="903533"/>
                <a:satOff val="33333"/>
                <a:lumOff val="-490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FA5EEA8-6EFE-4B5C-AE0B-D0CB931A329B}">
      <dsp:nvSpPr>
        <dsp:cNvPr id="0" name=""/>
        <dsp:cNvSpPr/>
      </dsp:nvSpPr>
      <dsp:spPr>
        <a:xfrm>
          <a:off x="3599569" y="1208455"/>
          <a:ext cx="1686762" cy="1478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fr-FR" sz="1600" b="1" kern="1200" dirty="0"/>
            <a:t>Nomination suite à concours</a:t>
          </a:r>
          <a:endParaRPr lang="fr-FR" sz="2000" kern="1200" dirty="0"/>
        </a:p>
      </dsp:txBody>
      <dsp:txXfrm>
        <a:off x="3599569" y="1208455"/>
        <a:ext cx="1686762" cy="1478546"/>
      </dsp:txXfrm>
    </dsp:sp>
    <dsp:sp modelId="{62F29B58-3303-4A89-A0C9-08657638BC23}">
      <dsp:nvSpPr>
        <dsp:cNvPr id="0" name=""/>
        <dsp:cNvSpPr/>
      </dsp:nvSpPr>
      <dsp:spPr>
        <a:xfrm>
          <a:off x="4968074" y="512668"/>
          <a:ext cx="318257" cy="318257"/>
        </a:xfrm>
        <a:prstGeom prst="triangle">
          <a:avLst>
            <a:gd name="adj" fmla="val 100000"/>
          </a:avLst>
        </a:prstGeom>
        <a:gradFill rotWithShape="0">
          <a:gsLst>
            <a:gs pos="0">
              <a:schemeClr val="accent3">
                <a:hueOff val="1355300"/>
                <a:satOff val="50000"/>
                <a:lumOff val="-7353"/>
                <a:alphaOff val="0"/>
                <a:satMod val="103000"/>
                <a:lumMod val="102000"/>
                <a:tint val="94000"/>
              </a:schemeClr>
            </a:gs>
            <a:gs pos="50000">
              <a:schemeClr val="accent3">
                <a:hueOff val="1355300"/>
                <a:satOff val="50000"/>
                <a:lumOff val="-7353"/>
                <a:alphaOff val="0"/>
                <a:satMod val="110000"/>
                <a:lumMod val="100000"/>
                <a:shade val="100000"/>
              </a:schemeClr>
            </a:gs>
            <a:gs pos="100000">
              <a:schemeClr val="accent3">
                <a:hueOff val="1355300"/>
                <a:satOff val="50000"/>
                <a:lumOff val="-735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8B5A439-0F18-4252-991E-BC23DE2FDF52}">
      <dsp:nvSpPr>
        <dsp:cNvPr id="0" name=""/>
        <dsp:cNvSpPr/>
      </dsp:nvSpPr>
      <dsp:spPr>
        <a:xfrm rot="5400000">
          <a:off x="5851923" y="139251"/>
          <a:ext cx="1122825" cy="1868356"/>
        </a:xfrm>
        <a:prstGeom prst="corner">
          <a:avLst>
            <a:gd name="adj1" fmla="val 16120"/>
            <a:gd name="adj2" fmla="val 16110"/>
          </a:avLst>
        </a:prstGeom>
        <a:gradFill rotWithShape="0">
          <a:gsLst>
            <a:gs pos="0">
              <a:schemeClr val="accent3">
                <a:hueOff val="1807066"/>
                <a:satOff val="66667"/>
                <a:lumOff val="-9804"/>
                <a:alphaOff val="0"/>
                <a:satMod val="103000"/>
                <a:lumMod val="102000"/>
                <a:tint val="94000"/>
              </a:schemeClr>
            </a:gs>
            <a:gs pos="50000">
              <a:schemeClr val="accent3">
                <a:hueOff val="1807066"/>
                <a:satOff val="66667"/>
                <a:lumOff val="-9804"/>
                <a:alphaOff val="0"/>
                <a:satMod val="110000"/>
                <a:lumMod val="100000"/>
                <a:shade val="100000"/>
              </a:schemeClr>
            </a:gs>
            <a:gs pos="100000">
              <a:schemeClr val="accent3">
                <a:hueOff val="1807066"/>
                <a:satOff val="66667"/>
                <a:lumOff val="-980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5D6B3C9-5404-4D1D-9BF5-B164F811BE16}">
      <dsp:nvSpPr>
        <dsp:cNvPr id="0" name=""/>
        <dsp:cNvSpPr/>
      </dsp:nvSpPr>
      <dsp:spPr>
        <a:xfrm>
          <a:off x="5664496" y="697487"/>
          <a:ext cx="1686762" cy="1478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fr-FR" sz="1600" b="1" i="0" kern="1200" dirty="0"/>
            <a:t>Accès à un poste à responsabilité d’un niveau supérieur</a:t>
          </a:r>
          <a:endParaRPr lang="fr-FR" sz="2000" kern="1200" dirty="0"/>
        </a:p>
      </dsp:txBody>
      <dsp:txXfrm>
        <a:off x="5664496" y="697487"/>
        <a:ext cx="1686762" cy="1478546"/>
      </dsp:txXfrm>
    </dsp:sp>
    <dsp:sp modelId="{836C25C9-2AB1-462D-AB39-A3846ED490C6}">
      <dsp:nvSpPr>
        <dsp:cNvPr id="0" name=""/>
        <dsp:cNvSpPr/>
      </dsp:nvSpPr>
      <dsp:spPr>
        <a:xfrm>
          <a:off x="7033001" y="1700"/>
          <a:ext cx="318257" cy="318257"/>
        </a:xfrm>
        <a:prstGeom prst="triangle">
          <a:avLst>
            <a:gd name="adj" fmla="val 100000"/>
          </a:avLst>
        </a:prstGeom>
        <a:gradFill rotWithShape="0">
          <a:gsLst>
            <a:gs pos="0">
              <a:schemeClr val="accent3">
                <a:hueOff val="2258833"/>
                <a:satOff val="83333"/>
                <a:lumOff val="-12255"/>
                <a:alphaOff val="0"/>
                <a:satMod val="103000"/>
                <a:lumMod val="102000"/>
                <a:tint val="94000"/>
              </a:schemeClr>
            </a:gs>
            <a:gs pos="50000">
              <a:schemeClr val="accent3">
                <a:hueOff val="2258833"/>
                <a:satOff val="83333"/>
                <a:lumOff val="-12255"/>
                <a:alphaOff val="0"/>
                <a:satMod val="110000"/>
                <a:lumMod val="100000"/>
                <a:shade val="100000"/>
              </a:schemeClr>
            </a:gs>
            <a:gs pos="100000">
              <a:schemeClr val="accent3">
                <a:hueOff val="2258833"/>
                <a:satOff val="83333"/>
                <a:lumOff val="-1225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4CB5A21-91A8-45D6-ACA4-E0426579D0CC}">
      <dsp:nvSpPr>
        <dsp:cNvPr id="0" name=""/>
        <dsp:cNvSpPr/>
      </dsp:nvSpPr>
      <dsp:spPr>
        <a:xfrm rot="5400000">
          <a:off x="7916850" y="-371716"/>
          <a:ext cx="1122825" cy="1868356"/>
        </a:xfrm>
        <a:prstGeom prst="corner">
          <a:avLst>
            <a:gd name="adj1" fmla="val 16120"/>
            <a:gd name="adj2" fmla="val 16110"/>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D81B247-1D32-491A-A653-2A7A755A4D83}">
      <dsp:nvSpPr>
        <dsp:cNvPr id="0" name=""/>
        <dsp:cNvSpPr/>
      </dsp:nvSpPr>
      <dsp:spPr>
        <a:xfrm>
          <a:off x="7729422" y="186518"/>
          <a:ext cx="1686762" cy="1478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fr-FR" sz="1600" b="1" kern="1200" dirty="0"/>
            <a:t>Promotion interne</a:t>
          </a:r>
        </a:p>
      </dsp:txBody>
      <dsp:txXfrm>
        <a:off x="7729422" y="186518"/>
        <a:ext cx="1686762" cy="14785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386AC2-3004-47F4-8BA5-B9215D2BEEDA}">
      <dsp:nvSpPr>
        <dsp:cNvPr id="0" name=""/>
        <dsp:cNvSpPr/>
      </dsp:nvSpPr>
      <dsp:spPr>
        <a:xfrm>
          <a:off x="6243" y="2183319"/>
          <a:ext cx="1734485" cy="1734485"/>
        </a:xfrm>
        <a:prstGeom prst="ellips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b="1" kern="1200" dirty="0"/>
            <a:t>Etablir le projet de LDG</a:t>
          </a:r>
        </a:p>
      </dsp:txBody>
      <dsp:txXfrm>
        <a:off x="260252" y="2437328"/>
        <a:ext cx="1226467" cy="1226467"/>
      </dsp:txXfrm>
    </dsp:sp>
    <dsp:sp modelId="{72820D54-AE12-4BE3-8E3F-70D506F076B8}">
      <dsp:nvSpPr>
        <dsp:cNvPr id="0" name=""/>
        <dsp:cNvSpPr/>
      </dsp:nvSpPr>
      <dsp:spPr>
        <a:xfrm>
          <a:off x="1881568" y="2547561"/>
          <a:ext cx="1006001" cy="1006001"/>
        </a:xfrm>
        <a:prstGeom prst="mathPlus">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fr-FR" sz="1000" kern="1200"/>
        </a:p>
      </dsp:txBody>
      <dsp:txXfrm>
        <a:off x="2014913" y="2932256"/>
        <a:ext cx="739311" cy="236611"/>
      </dsp:txXfrm>
    </dsp:sp>
    <dsp:sp modelId="{ED901D70-909F-4104-8E3B-F186D0570F48}">
      <dsp:nvSpPr>
        <dsp:cNvPr id="0" name=""/>
        <dsp:cNvSpPr/>
      </dsp:nvSpPr>
      <dsp:spPr>
        <a:xfrm>
          <a:off x="3028410" y="2183319"/>
          <a:ext cx="1734485" cy="1734485"/>
        </a:xfrm>
        <a:prstGeom prst="ellipse">
          <a:avLst/>
        </a:prstGeom>
        <a:solidFill>
          <a:schemeClr val="accent3">
            <a:hueOff val="903533"/>
            <a:satOff val="33333"/>
            <a:lumOff val="-490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b="1" kern="1200" dirty="0"/>
            <a:t>Saisir et recueillir l’avis du CST</a:t>
          </a:r>
        </a:p>
      </dsp:txBody>
      <dsp:txXfrm>
        <a:off x="3282419" y="2437328"/>
        <a:ext cx="1226467" cy="1226467"/>
      </dsp:txXfrm>
    </dsp:sp>
    <dsp:sp modelId="{E1279AA8-B1EB-4FE4-9B7A-BF40C8F71A6D}">
      <dsp:nvSpPr>
        <dsp:cNvPr id="0" name=""/>
        <dsp:cNvSpPr/>
      </dsp:nvSpPr>
      <dsp:spPr>
        <a:xfrm>
          <a:off x="4903735" y="2547561"/>
          <a:ext cx="1006001" cy="1006001"/>
        </a:xfrm>
        <a:prstGeom prst="mathPlus">
          <a:avLst/>
        </a:prstGeom>
        <a:solidFill>
          <a:schemeClr val="accent3">
            <a:hueOff val="1355300"/>
            <a:satOff val="50000"/>
            <a:lumOff val="-7353"/>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fr-FR" sz="1000" kern="1200"/>
        </a:p>
      </dsp:txBody>
      <dsp:txXfrm>
        <a:off x="5037080" y="2932256"/>
        <a:ext cx="739311" cy="236611"/>
      </dsp:txXfrm>
    </dsp:sp>
    <dsp:sp modelId="{83974740-4EE1-40D8-BA9D-66DDF623613E}">
      <dsp:nvSpPr>
        <dsp:cNvPr id="0" name=""/>
        <dsp:cNvSpPr/>
      </dsp:nvSpPr>
      <dsp:spPr>
        <a:xfrm>
          <a:off x="6050577" y="2183319"/>
          <a:ext cx="1734485" cy="1734485"/>
        </a:xfrm>
        <a:prstGeom prst="ellipse">
          <a:avLst/>
        </a:prstGeom>
        <a:solidFill>
          <a:schemeClr val="accent3">
            <a:hueOff val="1807066"/>
            <a:satOff val="66667"/>
            <a:lumOff val="-980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b="1" kern="1200" dirty="0"/>
            <a:t>Arrêter les LDG</a:t>
          </a:r>
        </a:p>
      </dsp:txBody>
      <dsp:txXfrm>
        <a:off x="6304586" y="2437328"/>
        <a:ext cx="1226467" cy="1226467"/>
      </dsp:txXfrm>
    </dsp:sp>
    <dsp:sp modelId="{17AC36BC-C40A-4685-A157-4BC80A513063}">
      <dsp:nvSpPr>
        <dsp:cNvPr id="0" name=""/>
        <dsp:cNvSpPr/>
      </dsp:nvSpPr>
      <dsp:spPr>
        <a:xfrm>
          <a:off x="7925902" y="2547561"/>
          <a:ext cx="1006001" cy="1006001"/>
        </a:xfrm>
        <a:prstGeom prst="mathPlus">
          <a:avLst/>
        </a:prstGeom>
        <a:solidFill>
          <a:schemeClr val="accent3">
            <a:hueOff val="2710599"/>
            <a:satOff val="100000"/>
            <a:lumOff val="-14706"/>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fr-FR" sz="1000" kern="1200"/>
        </a:p>
      </dsp:txBody>
      <dsp:txXfrm>
        <a:off x="8059247" y="2932256"/>
        <a:ext cx="739311" cy="236611"/>
      </dsp:txXfrm>
    </dsp:sp>
    <dsp:sp modelId="{6A9C6CDF-A62E-40D6-B50C-C4A8DC030962}">
      <dsp:nvSpPr>
        <dsp:cNvPr id="0" name=""/>
        <dsp:cNvSpPr/>
      </dsp:nvSpPr>
      <dsp:spPr>
        <a:xfrm>
          <a:off x="9050005" y="2210394"/>
          <a:ext cx="1734485" cy="1734485"/>
        </a:xfrm>
        <a:prstGeom prst="ellipse">
          <a:avLst/>
        </a:prstGeom>
        <a:solidFill>
          <a:schemeClr val="accent3">
            <a:hueOff val="2710599"/>
            <a:satOff val="100000"/>
            <a:lumOff val="-1470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b="1" kern="1200" dirty="0"/>
            <a:t>COMMUNICATION</a:t>
          </a:r>
        </a:p>
        <a:p>
          <a:pPr marL="0" lvl="0" indent="0" algn="ctr" defTabSz="533400">
            <a:lnSpc>
              <a:spcPct val="90000"/>
            </a:lnSpc>
            <a:spcBef>
              <a:spcPct val="0"/>
            </a:spcBef>
            <a:spcAft>
              <a:spcPct val="35000"/>
            </a:spcAft>
            <a:buNone/>
          </a:pPr>
          <a:r>
            <a:rPr lang="fr-FR" sz="1200" b="1" kern="1200" dirty="0"/>
            <a:t>AUX AGENTS </a:t>
          </a:r>
        </a:p>
      </dsp:txBody>
      <dsp:txXfrm>
        <a:off x="9304014" y="2464403"/>
        <a:ext cx="1226467" cy="1226467"/>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9E0B85A9-BF92-4448-87E1-8D734E272860}" type="datetimeFigureOut">
              <a:rPr lang="fr-FR" smtClean="0"/>
              <a:t>21/11/2023</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A2C6522-9290-9649-BC23-EE428E90346C}" type="slidenum">
              <a:rPr lang="fr-FR" smtClean="0"/>
              <a:t>‹N°›</a:t>
            </a:fld>
            <a:endParaRPr lang="fr-FR"/>
          </a:p>
        </p:txBody>
      </p:sp>
    </p:spTree>
    <p:extLst>
      <p:ext uri="{BB962C8B-B14F-4D97-AF65-F5344CB8AC3E}">
        <p14:creationId xmlns:p14="http://schemas.microsoft.com/office/powerpoint/2010/main" val="3999666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A2C6522-9290-9649-BC23-EE428E90346C}" type="slidenum">
              <a:rPr lang="fr-FR" smtClean="0"/>
              <a:t>3</a:t>
            </a:fld>
            <a:endParaRPr lang="fr-FR"/>
          </a:p>
        </p:txBody>
      </p:sp>
    </p:spTree>
    <p:extLst>
      <p:ext uri="{BB962C8B-B14F-4D97-AF65-F5344CB8AC3E}">
        <p14:creationId xmlns:p14="http://schemas.microsoft.com/office/powerpoint/2010/main" val="619510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A2C6522-9290-9649-BC23-EE428E90346C}" type="slidenum">
              <a:rPr lang="fr-FR" smtClean="0"/>
              <a:t>5</a:t>
            </a:fld>
            <a:endParaRPr lang="fr-FR"/>
          </a:p>
        </p:txBody>
      </p:sp>
    </p:spTree>
    <p:extLst>
      <p:ext uri="{BB962C8B-B14F-4D97-AF65-F5344CB8AC3E}">
        <p14:creationId xmlns:p14="http://schemas.microsoft.com/office/powerpoint/2010/main" val="1399961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solidFill>
          <a:srgbClr val="F49517"/>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20848393-4B1E-0F54-9BD2-BBF64F051BFF}"/>
              </a:ext>
            </a:extLst>
          </p:cNvPr>
          <p:cNvPicPr>
            <a:picLocks noChangeAspect="1"/>
          </p:cNvPicPr>
          <p:nvPr userDrawn="1"/>
        </p:nvPicPr>
        <p:blipFill>
          <a:blip r:embed="rId2"/>
          <a:stretch>
            <a:fillRect/>
          </a:stretch>
        </p:blipFill>
        <p:spPr>
          <a:xfrm>
            <a:off x="252434" y="1664961"/>
            <a:ext cx="6404976" cy="3202488"/>
          </a:xfrm>
          <a:prstGeom prst="rect">
            <a:avLst/>
          </a:prstGeom>
        </p:spPr>
      </p:pic>
      <p:pic>
        <p:nvPicPr>
          <p:cNvPr id="7" name="Image 6">
            <a:extLst>
              <a:ext uri="{FF2B5EF4-FFF2-40B4-BE49-F238E27FC236}">
                <a16:creationId xmlns:a16="http://schemas.microsoft.com/office/drawing/2014/main" id="{64D5715F-970A-61FF-BE0C-7D030D9E0B64}"/>
              </a:ext>
            </a:extLst>
          </p:cNvPr>
          <p:cNvPicPr>
            <a:picLocks noChangeAspect="1"/>
          </p:cNvPicPr>
          <p:nvPr userDrawn="1"/>
        </p:nvPicPr>
        <p:blipFill>
          <a:blip r:embed="rId3"/>
          <a:stretch>
            <a:fillRect/>
          </a:stretch>
        </p:blipFill>
        <p:spPr>
          <a:xfrm>
            <a:off x="7101822" y="381000"/>
            <a:ext cx="3037736" cy="4378718"/>
          </a:xfrm>
          <a:prstGeom prst="rect">
            <a:avLst/>
          </a:prstGeom>
        </p:spPr>
      </p:pic>
      <p:pic>
        <p:nvPicPr>
          <p:cNvPr id="8" name="Image 7" descr="Une image contenant personne, posant&#10;&#10;Description générée automatiquement">
            <a:extLst>
              <a:ext uri="{FF2B5EF4-FFF2-40B4-BE49-F238E27FC236}">
                <a16:creationId xmlns:a16="http://schemas.microsoft.com/office/drawing/2014/main" id="{3C289A36-AFFB-7B7A-A8C2-67530FB1F99C}"/>
              </a:ext>
            </a:extLst>
          </p:cNvPr>
          <p:cNvPicPr>
            <a:picLocks noChangeAspect="1"/>
          </p:cNvPicPr>
          <p:nvPr userDrawn="1"/>
        </p:nvPicPr>
        <p:blipFill>
          <a:blip r:embed="rId4"/>
          <a:stretch>
            <a:fillRect/>
          </a:stretch>
        </p:blipFill>
        <p:spPr>
          <a:xfrm>
            <a:off x="5989072" y="0"/>
            <a:ext cx="6543675" cy="6858000"/>
          </a:xfrm>
          <a:prstGeom prst="rect">
            <a:avLst/>
          </a:prstGeom>
        </p:spPr>
      </p:pic>
      <p:pic>
        <p:nvPicPr>
          <p:cNvPr id="9" name="Image 8">
            <a:extLst>
              <a:ext uri="{FF2B5EF4-FFF2-40B4-BE49-F238E27FC236}">
                <a16:creationId xmlns:a16="http://schemas.microsoft.com/office/drawing/2014/main" id="{C758946E-7C6C-FA99-5492-FDEE4CE015ED}"/>
              </a:ext>
            </a:extLst>
          </p:cNvPr>
          <p:cNvPicPr>
            <a:picLocks noChangeAspect="1"/>
          </p:cNvPicPr>
          <p:nvPr userDrawn="1"/>
        </p:nvPicPr>
        <p:blipFill>
          <a:blip r:embed="rId5"/>
          <a:stretch>
            <a:fillRect/>
          </a:stretch>
        </p:blipFill>
        <p:spPr>
          <a:xfrm>
            <a:off x="10804568" y="1339483"/>
            <a:ext cx="1387432" cy="941472"/>
          </a:xfrm>
          <a:prstGeom prst="rect">
            <a:avLst/>
          </a:prstGeom>
        </p:spPr>
      </p:pic>
      <p:pic>
        <p:nvPicPr>
          <p:cNvPr id="10" name="Image 9">
            <a:extLst>
              <a:ext uri="{FF2B5EF4-FFF2-40B4-BE49-F238E27FC236}">
                <a16:creationId xmlns:a16="http://schemas.microsoft.com/office/drawing/2014/main" id="{7960A90B-0AC6-06E1-E09D-0F2493EBA2EF}"/>
              </a:ext>
            </a:extLst>
          </p:cNvPr>
          <p:cNvPicPr>
            <a:picLocks noChangeAspect="1"/>
          </p:cNvPicPr>
          <p:nvPr userDrawn="1"/>
        </p:nvPicPr>
        <p:blipFill>
          <a:blip r:embed="rId6"/>
          <a:stretch>
            <a:fillRect/>
          </a:stretch>
        </p:blipFill>
        <p:spPr>
          <a:xfrm rot="5400000">
            <a:off x="6455906" y="4035426"/>
            <a:ext cx="1440492" cy="2889076"/>
          </a:xfrm>
          <a:prstGeom prst="rect">
            <a:avLst/>
          </a:prstGeom>
        </p:spPr>
      </p:pic>
    </p:spTree>
    <p:extLst>
      <p:ext uri="{BB962C8B-B14F-4D97-AF65-F5344CB8AC3E}">
        <p14:creationId xmlns:p14="http://schemas.microsoft.com/office/powerpoint/2010/main" val="3759453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e de titre">
    <p:bg>
      <p:bgPr>
        <a:solidFill>
          <a:srgbClr val="F49517"/>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D238FA-679E-D41A-78B2-38DBCB669E96}"/>
              </a:ext>
            </a:extLst>
          </p:cNvPr>
          <p:cNvSpPr>
            <a:spLocks noGrp="1"/>
          </p:cNvSpPr>
          <p:nvPr>
            <p:ph type="ctrTitle"/>
          </p:nvPr>
        </p:nvSpPr>
        <p:spPr>
          <a:xfrm>
            <a:off x="2336800" y="1843314"/>
            <a:ext cx="9144000" cy="1925865"/>
          </a:xfrm>
        </p:spPr>
        <p:txBody>
          <a:bodyPr anchor="b">
            <a:normAutofit/>
          </a:bodyPr>
          <a:lstStyle>
            <a:lvl1pPr algn="l">
              <a:defRPr sz="5400" b="1" i="0">
                <a:solidFill>
                  <a:schemeClr val="bg1"/>
                </a:solidFill>
                <a:latin typeface="Futura LT" panose="02000503000000000000" pitchFamily="2" charset="0"/>
                <a:cs typeface="FUTURA MEDIUM" panose="020B0602020204020303" pitchFamily="34" charset="-79"/>
              </a:defRPr>
            </a:lvl1pPr>
          </a:lstStyle>
          <a:p>
            <a:r>
              <a:rPr lang="fr-FR" dirty="0"/>
              <a:t>Modifiez le style du titre</a:t>
            </a:r>
          </a:p>
        </p:txBody>
      </p:sp>
      <p:sp>
        <p:nvSpPr>
          <p:cNvPr id="3" name="Sous-titre 2">
            <a:extLst>
              <a:ext uri="{FF2B5EF4-FFF2-40B4-BE49-F238E27FC236}">
                <a16:creationId xmlns:a16="http://schemas.microsoft.com/office/drawing/2014/main" id="{D9E27C9A-DB16-F138-A95B-9BB4C8CC9016}"/>
              </a:ext>
            </a:extLst>
          </p:cNvPr>
          <p:cNvSpPr>
            <a:spLocks noGrp="1"/>
          </p:cNvSpPr>
          <p:nvPr>
            <p:ph type="subTitle" idx="1"/>
          </p:nvPr>
        </p:nvSpPr>
        <p:spPr>
          <a:xfrm>
            <a:off x="2336800" y="3819752"/>
            <a:ext cx="9144000" cy="1655762"/>
          </a:xfrm>
        </p:spPr>
        <p:txBody>
          <a:bodyPr/>
          <a:lstStyle>
            <a:lvl1pPr marL="0" indent="0" algn="l">
              <a:buNone/>
              <a:defRPr sz="2400" b="0" i="0">
                <a:solidFill>
                  <a:schemeClr val="bg1"/>
                </a:solidFill>
                <a:latin typeface="Futura LT Book" panose="02000503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sp>
        <p:nvSpPr>
          <p:cNvPr id="11" name="Espace réservé du texte 10">
            <a:extLst>
              <a:ext uri="{FF2B5EF4-FFF2-40B4-BE49-F238E27FC236}">
                <a16:creationId xmlns:a16="http://schemas.microsoft.com/office/drawing/2014/main" id="{B1740EBF-5AFE-8B2C-7E6A-14A3E9E1A700}"/>
              </a:ext>
            </a:extLst>
          </p:cNvPr>
          <p:cNvSpPr>
            <a:spLocks noGrp="1"/>
          </p:cNvSpPr>
          <p:nvPr>
            <p:ph type="body" sz="quarter" idx="10" hasCustomPrompt="1"/>
          </p:nvPr>
        </p:nvSpPr>
        <p:spPr>
          <a:xfrm>
            <a:off x="877433" y="1331912"/>
            <a:ext cx="1459367" cy="4194175"/>
          </a:xfrm>
        </p:spPr>
        <p:txBody>
          <a:bodyPr>
            <a:noAutofit/>
          </a:bodyPr>
          <a:lstStyle>
            <a:lvl1pPr marL="0" indent="0">
              <a:buNone/>
              <a:defRPr sz="34400" b="1" i="0">
                <a:solidFill>
                  <a:schemeClr val="bg1"/>
                </a:solidFill>
                <a:latin typeface="Futura LT" panose="02000503000000000000" pitchFamily="2" charset="0"/>
                <a:cs typeface="FUTURA MEDIUM" panose="020B0602020204020303" pitchFamily="34" charset="-79"/>
              </a:defRPr>
            </a:lvl1pPr>
          </a:lstStyle>
          <a:p>
            <a:pPr lvl="0"/>
            <a:r>
              <a:rPr lang="fr-FR" dirty="0"/>
              <a:t>I</a:t>
            </a:r>
          </a:p>
        </p:txBody>
      </p:sp>
      <p:pic>
        <p:nvPicPr>
          <p:cNvPr id="12" name="Image 11">
            <a:extLst>
              <a:ext uri="{FF2B5EF4-FFF2-40B4-BE49-F238E27FC236}">
                <a16:creationId xmlns:a16="http://schemas.microsoft.com/office/drawing/2014/main" id="{72BF4E84-F294-85B4-8D1C-58940EE8B21A}"/>
              </a:ext>
            </a:extLst>
          </p:cNvPr>
          <p:cNvPicPr>
            <a:picLocks noChangeAspect="1"/>
          </p:cNvPicPr>
          <p:nvPr userDrawn="1"/>
        </p:nvPicPr>
        <p:blipFill>
          <a:blip r:embed="rId2"/>
          <a:stretch>
            <a:fillRect/>
          </a:stretch>
        </p:blipFill>
        <p:spPr>
          <a:xfrm>
            <a:off x="9741935" y="406400"/>
            <a:ext cx="2474356" cy="3566638"/>
          </a:xfrm>
          <a:prstGeom prst="rect">
            <a:avLst/>
          </a:prstGeom>
        </p:spPr>
      </p:pic>
      <p:pic>
        <p:nvPicPr>
          <p:cNvPr id="13" name="Image 12">
            <a:extLst>
              <a:ext uri="{FF2B5EF4-FFF2-40B4-BE49-F238E27FC236}">
                <a16:creationId xmlns:a16="http://schemas.microsoft.com/office/drawing/2014/main" id="{C06C3EAB-019E-519C-9BEA-6D1FA270FECC}"/>
              </a:ext>
            </a:extLst>
          </p:cNvPr>
          <p:cNvPicPr>
            <a:picLocks noChangeAspect="1"/>
          </p:cNvPicPr>
          <p:nvPr userDrawn="1"/>
        </p:nvPicPr>
        <p:blipFill>
          <a:blip r:embed="rId3"/>
          <a:stretch>
            <a:fillRect/>
          </a:stretch>
        </p:blipFill>
        <p:spPr>
          <a:xfrm>
            <a:off x="10787084" y="4176897"/>
            <a:ext cx="1387432" cy="941472"/>
          </a:xfrm>
          <a:prstGeom prst="rect">
            <a:avLst/>
          </a:prstGeom>
        </p:spPr>
      </p:pic>
      <p:pic>
        <p:nvPicPr>
          <p:cNvPr id="14" name="Image 13">
            <a:extLst>
              <a:ext uri="{FF2B5EF4-FFF2-40B4-BE49-F238E27FC236}">
                <a16:creationId xmlns:a16="http://schemas.microsoft.com/office/drawing/2014/main" id="{EA603675-D247-C926-E7C2-F92E530F29D6}"/>
              </a:ext>
            </a:extLst>
          </p:cNvPr>
          <p:cNvPicPr>
            <a:picLocks noChangeAspect="1"/>
          </p:cNvPicPr>
          <p:nvPr userDrawn="1"/>
        </p:nvPicPr>
        <p:blipFill>
          <a:blip r:embed="rId4"/>
          <a:stretch>
            <a:fillRect/>
          </a:stretch>
        </p:blipFill>
        <p:spPr>
          <a:xfrm rot="5400000">
            <a:off x="6448079" y="4243274"/>
            <a:ext cx="1440492" cy="2889076"/>
          </a:xfrm>
          <a:prstGeom prst="rect">
            <a:avLst/>
          </a:prstGeom>
        </p:spPr>
      </p:pic>
    </p:spTree>
    <p:extLst>
      <p:ext uri="{BB962C8B-B14F-4D97-AF65-F5344CB8AC3E}">
        <p14:creationId xmlns:p14="http://schemas.microsoft.com/office/powerpoint/2010/main" val="46636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EDD52B-0F35-5924-0BA6-95870125DC6D}"/>
              </a:ext>
            </a:extLst>
          </p:cNvPr>
          <p:cNvSpPr>
            <a:spLocks noGrp="1"/>
          </p:cNvSpPr>
          <p:nvPr>
            <p:ph type="title"/>
          </p:nvPr>
        </p:nvSpPr>
        <p:spPr/>
        <p:txBody>
          <a:bodyPr/>
          <a:lstStyle>
            <a:lvl1pPr>
              <a:defRPr b="1" i="0">
                <a:solidFill>
                  <a:srgbClr val="232C58"/>
                </a:solidFill>
                <a:latin typeface="Futura LT" panose="02000503000000000000" pitchFamily="2" charset="0"/>
              </a:defRPr>
            </a:lvl1pPr>
          </a:lstStyle>
          <a:p>
            <a:r>
              <a:rPr lang="fr-FR" dirty="0"/>
              <a:t>Modifiez le style du titre</a:t>
            </a:r>
          </a:p>
        </p:txBody>
      </p:sp>
      <p:sp>
        <p:nvSpPr>
          <p:cNvPr id="5" name="Espace réservé du pied de page 4">
            <a:extLst>
              <a:ext uri="{FF2B5EF4-FFF2-40B4-BE49-F238E27FC236}">
                <a16:creationId xmlns:a16="http://schemas.microsoft.com/office/drawing/2014/main" id="{34FBA3C5-3338-E176-A92C-2B7600129F31}"/>
              </a:ext>
            </a:extLst>
          </p:cNvPr>
          <p:cNvSpPr>
            <a:spLocks noGrp="1"/>
          </p:cNvSpPr>
          <p:nvPr>
            <p:ph type="ftr" sz="quarter" idx="11"/>
          </p:nvPr>
        </p:nvSpPr>
        <p:spPr>
          <a:xfrm>
            <a:off x="1378527" y="6310312"/>
            <a:ext cx="2279073" cy="365125"/>
          </a:xfrm>
        </p:spPr>
        <p:txBody>
          <a:bodyPr/>
          <a:lstStyle>
            <a:lvl1pPr>
              <a:defRPr b="1" i="0">
                <a:solidFill>
                  <a:srgbClr val="232C58"/>
                </a:solidFill>
                <a:latin typeface="Futura" panose="020B0602020204020303" pitchFamily="34" charset="-79"/>
                <a:cs typeface="Futura" panose="020B0602020204020303" pitchFamily="34" charset="-79"/>
              </a:defRPr>
            </a:lvl1pPr>
          </a:lstStyle>
          <a:p>
            <a:pPr algn="l"/>
            <a:r>
              <a:rPr lang="fr-FR" dirty="0"/>
              <a:t>CDG58 - PRÉSENTATION </a:t>
            </a:r>
          </a:p>
        </p:txBody>
      </p:sp>
      <p:pic>
        <p:nvPicPr>
          <p:cNvPr id="9" name="Image 8">
            <a:extLst>
              <a:ext uri="{FF2B5EF4-FFF2-40B4-BE49-F238E27FC236}">
                <a16:creationId xmlns:a16="http://schemas.microsoft.com/office/drawing/2014/main" id="{C18806F0-3E75-3E1C-6BB4-DB397D006E87}"/>
              </a:ext>
            </a:extLst>
          </p:cNvPr>
          <p:cNvPicPr>
            <a:picLocks noChangeAspect="1"/>
          </p:cNvPicPr>
          <p:nvPr userDrawn="1"/>
        </p:nvPicPr>
        <p:blipFill>
          <a:blip r:embed="rId2"/>
          <a:stretch>
            <a:fillRect/>
          </a:stretch>
        </p:blipFill>
        <p:spPr>
          <a:xfrm>
            <a:off x="707572" y="6158387"/>
            <a:ext cx="563088" cy="563088"/>
          </a:xfrm>
          <a:prstGeom prst="rect">
            <a:avLst/>
          </a:prstGeom>
        </p:spPr>
      </p:pic>
      <p:sp>
        <p:nvSpPr>
          <p:cNvPr id="6" name="Espace réservé du pied de page 4">
            <a:extLst>
              <a:ext uri="{FF2B5EF4-FFF2-40B4-BE49-F238E27FC236}">
                <a16:creationId xmlns:a16="http://schemas.microsoft.com/office/drawing/2014/main" id="{6EF4C7C6-B902-BE40-83B4-DE23C921CABA}"/>
              </a:ext>
            </a:extLst>
          </p:cNvPr>
          <p:cNvSpPr txBox="1">
            <a:spLocks/>
          </p:cNvSpPr>
          <p:nvPr userDrawn="1"/>
        </p:nvSpPr>
        <p:spPr>
          <a:xfrm>
            <a:off x="10790711" y="6310311"/>
            <a:ext cx="563089" cy="365125"/>
          </a:xfrm>
          <a:prstGeom prst="rect">
            <a:avLst/>
          </a:prstGeom>
        </p:spPr>
        <p:txBody>
          <a:bodyPr vert="horz" lIns="91440" tIns="45720" rIns="91440" bIns="45720" rtlCol="0" anchor="ctr"/>
          <a:lstStyle>
            <a:defPPr>
              <a:defRPr lang="fr-FR"/>
            </a:defPPr>
            <a:lvl1pPr marL="0" algn="ctr" defTabSz="914400" rtl="0" eaLnBrk="1" latinLnBrk="0" hangingPunct="1">
              <a:defRPr sz="1200" b="1" i="0" kern="1200">
                <a:solidFill>
                  <a:srgbClr val="232C58"/>
                </a:solidFill>
                <a:latin typeface="Futura" panose="020B0602020204020303" pitchFamily="34" charset="-79"/>
                <a:ea typeface="+mn-ea"/>
                <a:cs typeface="Futura"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6DC0E5B8-2A92-6D4D-8522-459B152FA81F}" type="slidenum">
              <a:rPr lang="fr-FR" smtClean="0"/>
              <a:t>‹N°›</a:t>
            </a:fld>
            <a:endParaRPr lang="fr-FR" dirty="0"/>
          </a:p>
        </p:txBody>
      </p:sp>
    </p:spTree>
    <p:extLst>
      <p:ext uri="{BB962C8B-B14F-4D97-AF65-F5344CB8AC3E}">
        <p14:creationId xmlns:p14="http://schemas.microsoft.com/office/powerpoint/2010/main" val="1975150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isposition personnalisée">
    <p:bg>
      <p:bgPr>
        <a:solidFill>
          <a:srgbClr val="F49517"/>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42192672-7408-8A82-5514-7ACA0A68747F}"/>
              </a:ext>
            </a:extLst>
          </p:cNvPr>
          <p:cNvPicPr>
            <a:picLocks noChangeAspect="1"/>
          </p:cNvPicPr>
          <p:nvPr userDrawn="1"/>
        </p:nvPicPr>
        <p:blipFill>
          <a:blip r:embed="rId2"/>
          <a:stretch>
            <a:fillRect/>
          </a:stretch>
        </p:blipFill>
        <p:spPr>
          <a:xfrm>
            <a:off x="2893512" y="1827756"/>
            <a:ext cx="6404976" cy="3202488"/>
          </a:xfrm>
          <a:prstGeom prst="rect">
            <a:avLst/>
          </a:prstGeom>
        </p:spPr>
      </p:pic>
      <p:pic>
        <p:nvPicPr>
          <p:cNvPr id="7" name="Image 6">
            <a:extLst>
              <a:ext uri="{FF2B5EF4-FFF2-40B4-BE49-F238E27FC236}">
                <a16:creationId xmlns:a16="http://schemas.microsoft.com/office/drawing/2014/main" id="{2BABA0FD-DC27-FBE3-2B12-274B24F33C23}"/>
              </a:ext>
            </a:extLst>
          </p:cNvPr>
          <p:cNvPicPr>
            <a:picLocks noChangeAspect="1"/>
          </p:cNvPicPr>
          <p:nvPr userDrawn="1"/>
        </p:nvPicPr>
        <p:blipFill>
          <a:blip r:embed="rId3"/>
          <a:stretch>
            <a:fillRect/>
          </a:stretch>
        </p:blipFill>
        <p:spPr>
          <a:xfrm>
            <a:off x="-1139653" y="3429000"/>
            <a:ext cx="3110957" cy="4484262"/>
          </a:xfrm>
          <a:prstGeom prst="rect">
            <a:avLst/>
          </a:prstGeom>
        </p:spPr>
      </p:pic>
      <p:pic>
        <p:nvPicPr>
          <p:cNvPr id="8" name="Image 7">
            <a:extLst>
              <a:ext uri="{FF2B5EF4-FFF2-40B4-BE49-F238E27FC236}">
                <a16:creationId xmlns:a16="http://schemas.microsoft.com/office/drawing/2014/main" id="{4CA39502-130E-7E5A-B23D-34C54CD67BFD}"/>
              </a:ext>
            </a:extLst>
          </p:cNvPr>
          <p:cNvPicPr>
            <a:picLocks noChangeAspect="1"/>
          </p:cNvPicPr>
          <p:nvPr userDrawn="1"/>
        </p:nvPicPr>
        <p:blipFill>
          <a:blip r:embed="rId4"/>
          <a:stretch>
            <a:fillRect/>
          </a:stretch>
        </p:blipFill>
        <p:spPr>
          <a:xfrm>
            <a:off x="10218780" y="5200395"/>
            <a:ext cx="1387432" cy="941472"/>
          </a:xfrm>
          <a:prstGeom prst="rect">
            <a:avLst/>
          </a:prstGeom>
        </p:spPr>
      </p:pic>
      <p:pic>
        <p:nvPicPr>
          <p:cNvPr id="9" name="Image 8">
            <a:extLst>
              <a:ext uri="{FF2B5EF4-FFF2-40B4-BE49-F238E27FC236}">
                <a16:creationId xmlns:a16="http://schemas.microsoft.com/office/drawing/2014/main" id="{0AC7D0E8-8FE1-615A-9953-90E2A6A9C1B4}"/>
              </a:ext>
            </a:extLst>
          </p:cNvPr>
          <p:cNvPicPr>
            <a:picLocks noChangeAspect="1"/>
          </p:cNvPicPr>
          <p:nvPr userDrawn="1"/>
        </p:nvPicPr>
        <p:blipFill>
          <a:blip r:embed="rId5"/>
          <a:stretch>
            <a:fillRect/>
          </a:stretch>
        </p:blipFill>
        <p:spPr>
          <a:xfrm rot="5400000">
            <a:off x="10322076" y="-307455"/>
            <a:ext cx="2035740" cy="4082916"/>
          </a:xfrm>
          <a:prstGeom prst="rect">
            <a:avLst/>
          </a:prstGeom>
        </p:spPr>
      </p:pic>
    </p:spTree>
    <p:extLst>
      <p:ext uri="{BB962C8B-B14F-4D97-AF65-F5344CB8AC3E}">
        <p14:creationId xmlns:p14="http://schemas.microsoft.com/office/powerpoint/2010/main" val="992160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F997887-34B3-AD81-C25C-0BABD2D28F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67EC24D-C7E7-A1F5-194B-1EA78CF28D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EF824E4-1A1C-4C67-F164-04214CAF42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3A503F-E864-0444-BEB1-CB8F870E862E}" type="datetime1">
              <a:rPr lang="fr-FR" smtClean="0"/>
              <a:t>21/11/2023</a:t>
            </a:fld>
            <a:endParaRPr lang="fr-FR"/>
          </a:p>
        </p:txBody>
      </p:sp>
      <p:sp>
        <p:nvSpPr>
          <p:cNvPr id="5" name="Espace réservé du pied de page 4">
            <a:extLst>
              <a:ext uri="{FF2B5EF4-FFF2-40B4-BE49-F238E27FC236}">
                <a16:creationId xmlns:a16="http://schemas.microsoft.com/office/drawing/2014/main" id="{6AEB9C68-7060-6FCF-D497-314624B7FC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CDG58 - PRÉSENTATION </a:t>
            </a:r>
          </a:p>
        </p:txBody>
      </p:sp>
      <p:sp>
        <p:nvSpPr>
          <p:cNvPr id="6" name="Espace réservé du numéro de diapositive 5">
            <a:extLst>
              <a:ext uri="{FF2B5EF4-FFF2-40B4-BE49-F238E27FC236}">
                <a16:creationId xmlns:a16="http://schemas.microsoft.com/office/drawing/2014/main" id="{2D762F5E-7CCA-BDC1-039B-77B627D83C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37AE1D-78DC-7342-88DA-04625E16708A}" type="slidenum">
              <a:rPr lang="fr-FR" smtClean="0"/>
              <a:t>‹N°›</a:t>
            </a:fld>
            <a:endParaRPr lang="fr-FR"/>
          </a:p>
        </p:txBody>
      </p:sp>
    </p:spTree>
    <p:extLst>
      <p:ext uri="{BB962C8B-B14F-4D97-AF65-F5344CB8AC3E}">
        <p14:creationId xmlns:p14="http://schemas.microsoft.com/office/powerpoint/2010/main" val="2407903529"/>
      </p:ext>
    </p:extLst>
  </p:cSld>
  <p:clrMap bg1="lt1" tx1="dk1" bg2="lt2" tx2="dk2" accent1="accent1" accent2="accent2" accent3="accent3" accent4="accent4" accent5="accent5" accent6="accent6" hlink="hlink" folHlink="folHlink"/>
  <p:sldLayoutIdLst>
    <p:sldLayoutId id="2147483652" r:id="rId1"/>
    <p:sldLayoutId id="2147483649" r:id="rId2"/>
    <p:sldLayoutId id="2147483650" r:id="rId3"/>
    <p:sldLayoutId id="2147483653"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10.emf"/><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9.emf"/><Relationship Id="rId5" Type="http://schemas.openxmlformats.org/officeDocument/2006/relationships/image" Target="../media/image5.emf"/><Relationship Id="rId4" Type="http://schemas.openxmlformats.org/officeDocument/2006/relationships/image" Target="../media/image8.emf"/></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microsoft.com/office/2017/06/relationships/model3d" Target="../media/model3d1.glb"/><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1360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1952FE-D9A0-C8CD-B00F-BE4E5255B271}"/>
              </a:ext>
            </a:extLst>
          </p:cNvPr>
          <p:cNvSpPr>
            <a:spLocks noGrp="1"/>
          </p:cNvSpPr>
          <p:nvPr>
            <p:ph type="title"/>
          </p:nvPr>
        </p:nvSpPr>
        <p:spPr>
          <a:xfrm>
            <a:off x="149850" y="0"/>
            <a:ext cx="10515600" cy="1325563"/>
          </a:xfrm>
        </p:spPr>
        <p:txBody>
          <a:bodyPr/>
          <a:lstStyle/>
          <a:p>
            <a:r>
              <a:rPr lang="fr-FR" dirty="0"/>
              <a:t>Pour aller plus loin :</a:t>
            </a:r>
          </a:p>
        </p:txBody>
      </p:sp>
      <p:sp>
        <p:nvSpPr>
          <p:cNvPr id="3" name="Espace réservé du pied de page 2">
            <a:extLst>
              <a:ext uri="{FF2B5EF4-FFF2-40B4-BE49-F238E27FC236}">
                <a16:creationId xmlns:a16="http://schemas.microsoft.com/office/drawing/2014/main" id="{3BAAEC12-B9A7-FBD5-1CAB-FCC0D84E3C35}"/>
              </a:ext>
            </a:extLst>
          </p:cNvPr>
          <p:cNvSpPr>
            <a:spLocks noGrp="1"/>
          </p:cNvSpPr>
          <p:nvPr>
            <p:ph type="ftr" sz="quarter" idx="11"/>
          </p:nvPr>
        </p:nvSpPr>
        <p:spPr/>
        <p:txBody>
          <a:bodyPr/>
          <a:lstStyle/>
          <a:p>
            <a:pPr algn="l"/>
            <a:r>
              <a:rPr lang="fr-FR"/>
              <a:t>CDG58 - PRÉSENTATION </a:t>
            </a:r>
            <a:endParaRPr lang="fr-FR" dirty="0"/>
          </a:p>
        </p:txBody>
      </p:sp>
      <p:sp>
        <p:nvSpPr>
          <p:cNvPr id="6" name="ZoneTexte 5">
            <a:extLst>
              <a:ext uri="{FF2B5EF4-FFF2-40B4-BE49-F238E27FC236}">
                <a16:creationId xmlns:a16="http://schemas.microsoft.com/office/drawing/2014/main" id="{64764934-D8E5-335E-F32C-7B29BAD4D19D}"/>
              </a:ext>
            </a:extLst>
          </p:cNvPr>
          <p:cNvSpPr txBox="1"/>
          <p:nvPr/>
        </p:nvSpPr>
        <p:spPr>
          <a:xfrm>
            <a:off x="634557" y="1442813"/>
            <a:ext cx="4703606" cy="2246769"/>
          </a:xfrm>
          <a:prstGeom prst="rect">
            <a:avLst/>
          </a:prstGeom>
          <a:noFill/>
        </p:spPr>
        <p:txBody>
          <a:bodyPr wrap="square" rtlCol="0">
            <a:spAutoFit/>
          </a:bodyPr>
          <a:lstStyle/>
          <a:p>
            <a:pPr algn="just"/>
            <a:r>
              <a:rPr lang="fr-FR" sz="1400" dirty="0"/>
              <a:t>Sur notre site </a:t>
            </a:r>
            <a:r>
              <a:rPr lang="fr-FR" sz="1400" dirty="0">
                <a:solidFill>
                  <a:srgbClr val="00B0F0"/>
                </a:solidFill>
              </a:rPr>
              <a:t>(cdg58.com)</a:t>
            </a:r>
            <a:r>
              <a:rPr lang="fr-FR" sz="1400" dirty="0"/>
              <a:t>,</a:t>
            </a:r>
            <a:r>
              <a:rPr lang="fr-FR" sz="1400" dirty="0">
                <a:solidFill>
                  <a:srgbClr val="00B0F0"/>
                </a:solidFill>
              </a:rPr>
              <a:t> </a:t>
            </a:r>
            <a:r>
              <a:rPr lang="fr-FR" sz="1400" dirty="0"/>
              <a:t>vous retrouverez dans l’onglet carrière, des informations utiles ainsi que :</a:t>
            </a:r>
          </a:p>
          <a:p>
            <a:pPr algn="just"/>
            <a:r>
              <a:rPr lang="fr-FR" sz="1400" b="1" dirty="0">
                <a:solidFill>
                  <a:srgbClr val="F49517"/>
                </a:solidFill>
              </a:rPr>
              <a:t>- le guide pratique,</a:t>
            </a:r>
          </a:p>
          <a:p>
            <a:pPr algn="just"/>
            <a:r>
              <a:rPr lang="fr-FR" sz="1400" b="1" dirty="0">
                <a:solidFill>
                  <a:srgbClr val="F49517"/>
                </a:solidFill>
              </a:rPr>
              <a:t>- le guide d’élaboration (trame),</a:t>
            </a:r>
          </a:p>
          <a:p>
            <a:pPr algn="just"/>
            <a:r>
              <a:rPr lang="fr-FR" sz="1400" b="1" dirty="0">
                <a:solidFill>
                  <a:srgbClr val="F49517"/>
                </a:solidFill>
              </a:rPr>
              <a:t>- l’imprimé de saisine du CST</a:t>
            </a:r>
          </a:p>
          <a:p>
            <a:pPr algn="just"/>
            <a:r>
              <a:rPr lang="fr-FR" sz="1400" b="1" dirty="0">
                <a:solidFill>
                  <a:srgbClr val="F49517"/>
                </a:solidFill>
              </a:rPr>
              <a:t>- la foire aux questions</a:t>
            </a:r>
          </a:p>
          <a:p>
            <a:pPr algn="just"/>
            <a:endParaRPr lang="fr-FR" sz="1400" dirty="0"/>
          </a:p>
          <a:p>
            <a:pPr algn="just"/>
            <a:r>
              <a:rPr lang="fr-FR" sz="1400" dirty="0"/>
              <a:t>Une fois vos LDG arrêtées, il conviendra de les </a:t>
            </a:r>
            <a:r>
              <a:rPr lang="fr-FR" sz="1400" b="1" dirty="0">
                <a:solidFill>
                  <a:srgbClr val="F49517"/>
                </a:solidFill>
              </a:rPr>
              <a:t>télécharger</a:t>
            </a:r>
            <a:r>
              <a:rPr lang="fr-FR" sz="1400" dirty="0"/>
              <a:t> </a:t>
            </a:r>
            <a:r>
              <a:rPr lang="fr-FR" sz="1400" b="1" dirty="0">
                <a:solidFill>
                  <a:srgbClr val="F49517"/>
                </a:solidFill>
              </a:rPr>
              <a:t>sur </a:t>
            </a:r>
            <a:r>
              <a:rPr lang="fr-FR" sz="1400" b="1" dirty="0" err="1">
                <a:solidFill>
                  <a:srgbClr val="F49517"/>
                </a:solidFill>
              </a:rPr>
              <a:t>Agirhe</a:t>
            </a:r>
            <a:r>
              <a:rPr lang="fr-FR" sz="1400" b="1" dirty="0">
                <a:solidFill>
                  <a:srgbClr val="F49517"/>
                </a:solidFill>
              </a:rPr>
              <a:t> </a:t>
            </a:r>
            <a:r>
              <a:rPr lang="fr-FR" sz="1400" dirty="0"/>
              <a:t>(arrêté et annexes), dans l’onglet Lignes Directrices de Gestion.</a:t>
            </a:r>
          </a:p>
        </p:txBody>
      </p:sp>
      <p:pic>
        <p:nvPicPr>
          <p:cNvPr id="7" name="Image 6">
            <a:extLst>
              <a:ext uri="{FF2B5EF4-FFF2-40B4-BE49-F238E27FC236}">
                <a16:creationId xmlns:a16="http://schemas.microsoft.com/office/drawing/2014/main" id="{160A6544-E937-498E-5993-AD512C8F1C31}"/>
              </a:ext>
            </a:extLst>
          </p:cNvPr>
          <p:cNvPicPr>
            <a:picLocks noChangeAspect="1"/>
          </p:cNvPicPr>
          <p:nvPr/>
        </p:nvPicPr>
        <p:blipFill>
          <a:blip r:embed="rId2"/>
          <a:stretch>
            <a:fillRect/>
          </a:stretch>
        </p:blipFill>
        <p:spPr>
          <a:xfrm>
            <a:off x="6784351" y="202454"/>
            <a:ext cx="4703607" cy="6492875"/>
          </a:xfrm>
          <a:prstGeom prst="rect">
            <a:avLst/>
          </a:prstGeom>
        </p:spPr>
      </p:pic>
      <p:pic>
        <p:nvPicPr>
          <p:cNvPr id="9" name="Image 8">
            <a:extLst>
              <a:ext uri="{FF2B5EF4-FFF2-40B4-BE49-F238E27FC236}">
                <a16:creationId xmlns:a16="http://schemas.microsoft.com/office/drawing/2014/main" id="{6BF47298-ABA1-87AC-0D84-F9887B651010}"/>
              </a:ext>
            </a:extLst>
          </p:cNvPr>
          <p:cNvPicPr>
            <a:picLocks noChangeAspect="1"/>
          </p:cNvPicPr>
          <p:nvPr/>
        </p:nvPicPr>
        <p:blipFill>
          <a:blip r:embed="rId3"/>
          <a:stretch>
            <a:fillRect/>
          </a:stretch>
        </p:blipFill>
        <p:spPr>
          <a:xfrm>
            <a:off x="1457035" y="3751137"/>
            <a:ext cx="4093709" cy="1641463"/>
          </a:xfrm>
          <a:prstGeom prst="rect">
            <a:avLst/>
          </a:prstGeom>
        </p:spPr>
      </p:pic>
      <p:sp>
        <p:nvSpPr>
          <p:cNvPr id="10" name="ZoneTexte 9">
            <a:extLst>
              <a:ext uri="{FF2B5EF4-FFF2-40B4-BE49-F238E27FC236}">
                <a16:creationId xmlns:a16="http://schemas.microsoft.com/office/drawing/2014/main" id="{E2B5792D-529E-D595-0F3B-57124C3E14EC}"/>
              </a:ext>
            </a:extLst>
          </p:cNvPr>
          <p:cNvSpPr txBox="1"/>
          <p:nvPr/>
        </p:nvSpPr>
        <p:spPr>
          <a:xfrm>
            <a:off x="1378527" y="5288366"/>
            <a:ext cx="4121582" cy="461665"/>
          </a:xfrm>
          <a:prstGeom prst="rect">
            <a:avLst/>
          </a:prstGeom>
          <a:noFill/>
        </p:spPr>
        <p:txBody>
          <a:bodyPr wrap="square" rtlCol="0">
            <a:spAutoFit/>
          </a:bodyPr>
          <a:lstStyle/>
          <a:p>
            <a:pPr algn="just"/>
            <a:r>
              <a:rPr lang="fr-FR" sz="1200" i="1" dirty="0"/>
              <a:t>Vous retrouverez la méthode détaillée, dans le guide sur les avancements de grade (cdg58.com).</a:t>
            </a:r>
          </a:p>
        </p:txBody>
      </p:sp>
    </p:spTree>
    <p:extLst>
      <p:ext uri="{BB962C8B-B14F-4D97-AF65-F5344CB8AC3E}">
        <p14:creationId xmlns:p14="http://schemas.microsoft.com/office/powerpoint/2010/main" val="2571886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18ACB7-4B2F-7FBD-7AF1-1A3A8CE2812C}"/>
              </a:ext>
            </a:extLst>
          </p:cNvPr>
          <p:cNvSpPr>
            <a:spLocks noGrp="1"/>
          </p:cNvSpPr>
          <p:nvPr>
            <p:ph type="ctrTitle"/>
          </p:nvPr>
        </p:nvSpPr>
        <p:spPr/>
        <p:txBody>
          <a:bodyPr/>
          <a:lstStyle/>
          <a:p>
            <a:r>
              <a:rPr lang="fr-FR" dirty="0"/>
              <a:t>DES QUESTIONS ?</a:t>
            </a:r>
          </a:p>
        </p:txBody>
      </p:sp>
      <p:sp>
        <p:nvSpPr>
          <p:cNvPr id="3" name="Sous-titre 2">
            <a:extLst>
              <a:ext uri="{FF2B5EF4-FFF2-40B4-BE49-F238E27FC236}">
                <a16:creationId xmlns:a16="http://schemas.microsoft.com/office/drawing/2014/main" id="{5B80BA95-908E-2253-C1BF-3B3E56A19A79}"/>
              </a:ext>
            </a:extLst>
          </p:cNvPr>
          <p:cNvSpPr>
            <a:spLocks noGrp="1"/>
          </p:cNvSpPr>
          <p:nvPr>
            <p:ph type="subTitle" idx="1"/>
          </p:nvPr>
        </p:nvSpPr>
        <p:spPr>
          <a:xfrm>
            <a:off x="2665273" y="702635"/>
            <a:ext cx="9144000" cy="1655762"/>
          </a:xfrm>
        </p:spPr>
        <p:txBody>
          <a:bodyPr/>
          <a:lstStyle/>
          <a:p>
            <a:r>
              <a:rPr lang="fr-FR" dirty="0"/>
              <a:t>Merci de votre attention</a:t>
            </a:r>
          </a:p>
        </p:txBody>
      </p:sp>
      <p:sp>
        <p:nvSpPr>
          <p:cNvPr id="4" name="Espace réservé du texte 3">
            <a:extLst>
              <a:ext uri="{FF2B5EF4-FFF2-40B4-BE49-F238E27FC236}">
                <a16:creationId xmlns:a16="http://schemas.microsoft.com/office/drawing/2014/main" id="{8A953644-2B99-CBAD-2542-C60CD50D216B}"/>
              </a:ext>
            </a:extLst>
          </p:cNvPr>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5613585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8534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B1394E-2BEA-70F8-E918-1A220D44FE83}"/>
              </a:ext>
            </a:extLst>
          </p:cNvPr>
          <p:cNvSpPr>
            <a:spLocks noGrp="1"/>
          </p:cNvSpPr>
          <p:nvPr>
            <p:ph type="ctrTitle"/>
          </p:nvPr>
        </p:nvSpPr>
        <p:spPr>
          <a:xfrm>
            <a:off x="1404646" y="2466066"/>
            <a:ext cx="9144000" cy="1925865"/>
          </a:xfrm>
        </p:spPr>
        <p:txBody>
          <a:bodyPr>
            <a:normAutofit/>
          </a:bodyPr>
          <a:lstStyle/>
          <a:p>
            <a:pPr algn="ctr"/>
            <a:r>
              <a:rPr lang="fr-FR" dirty="0"/>
              <a:t>LES LIGNES DIRECTRICES</a:t>
            </a:r>
            <a:br>
              <a:rPr lang="fr-FR" dirty="0"/>
            </a:br>
            <a:r>
              <a:rPr lang="fr-FR" dirty="0"/>
              <a:t> DE GESTION</a:t>
            </a:r>
          </a:p>
        </p:txBody>
      </p:sp>
      <p:sp>
        <p:nvSpPr>
          <p:cNvPr id="4" name="Espace réservé du texte 3">
            <a:extLst>
              <a:ext uri="{FF2B5EF4-FFF2-40B4-BE49-F238E27FC236}">
                <a16:creationId xmlns:a16="http://schemas.microsoft.com/office/drawing/2014/main" id="{0AD227CA-0B0D-FF13-82E3-632E74D25740}"/>
              </a:ext>
            </a:extLst>
          </p:cNvPr>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092791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7144DCB-3FF9-51A0-17C3-035F2CC8D0F1}"/>
              </a:ext>
            </a:extLst>
          </p:cNvPr>
          <p:cNvSpPr/>
          <p:nvPr/>
        </p:nvSpPr>
        <p:spPr>
          <a:xfrm>
            <a:off x="2462606" y="4564597"/>
            <a:ext cx="4477987" cy="403255"/>
          </a:xfrm>
          <a:prstGeom prst="rect">
            <a:avLst/>
          </a:prstGeom>
          <a:solidFill>
            <a:srgbClr val="2E36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8" name="Image 27">
            <a:extLst>
              <a:ext uri="{FF2B5EF4-FFF2-40B4-BE49-F238E27FC236}">
                <a16:creationId xmlns:a16="http://schemas.microsoft.com/office/drawing/2014/main" id="{D4F1D4CD-AC0F-79BA-DA46-5983E4CA8F34}"/>
              </a:ext>
            </a:extLst>
          </p:cNvPr>
          <p:cNvPicPr>
            <a:picLocks noChangeAspect="1"/>
          </p:cNvPicPr>
          <p:nvPr/>
        </p:nvPicPr>
        <p:blipFill>
          <a:blip r:embed="rId3"/>
          <a:stretch>
            <a:fillRect/>
          </a:stretch>
        </p:blipFill>
        <p:spPr>
          <a:xfrm>
            <a:off x="2456212" y="1467688"/>
            <a:ext cx="4561561" cy="430240"/>
          </a:xfrm>
          <a:prstGeom prst="rect">
            <a:avLst/>
          </a:prstGeom>
        </p:spPr>
      </p:pic>
      <p:pic>
        <p:nvPicPr>
          <p:cNvPr id="22" name="Image 21">
            <a:extLst>
              <a:ext uri="{FF2B5EF4-FFF2-40B4-BE49-F238E27FC236}">
                <a16:creationId xmlns:a16="http://schemas.microsoft.com/office/drawing/2014/main" id="{6EE8B06F-2C70-B5DA-2844-0A61989B7A6E}"/>
              </a:ext>
            </a:extLst>
          </p:cNvPr>
          <p:cNvPicPr>
            <a:picLocks noChangeAspect="1"/>
          </p:cNvPicPr>
          <p:nvPr/>
        </p:nvPicPr>
        <p:blipFill>
          <a:blip r:embed="rId4"/>
          <a:stretch>
            <a:fillRect/>
          </a:stretch>
        </p:blipFill>
        <p:spPr>
          <a:xfrm>
            <a:off x="2462606" y="2954186"/>
            <a:ext cx="4477987" cy="410006"/>
          </a:xfrm>
          <a:prstGeom prst="rect">
            <a:avLst/>
          </a:prstGeom>
        </p:spPr>
      </p:pic>
      <p:sp>
        <p:nvSpPr>
          <p:cNvPr id="2" name="Titre 1">
            <a:extLst>
              <a:ext uri="{FF2B5EF4-FFF2-40B4-BE49-F238E27FC236}">
                <a16:creationId xmlns:a16="http://schemas.microsoft.com/office/drawing/2014/main" id="{128C70C8-4FE1-E58B-E5A5-0598129FD54A}"/>
              </a:ext>
            </a:extLst>
          </p:cNvPr>
          <p:cNvSpPr>
            <a:spLocks noGrp="1"/>
          </p:cNvSpPr>
          <p:nvPr>
            <p:ph type="title"/>
          </p:nvPr>
        </p:nvSpPr>
        <p:spPr>
          <a:xfrm>
            <a:off x="838200" y="457436"/>
            <a:ext cx="10515600" cy="824890"/>
          </a:xfrm>
        </p:spPr>
        <p:txBody>
          <a:bodyPr>
            <a:normAutofit/>
          </a:bodyPr>
          <a:lstStyle/>
          <a:p>
            <a:r>
              <a:rPr lang="fr-FR" sz="4800" dirty="0"/>
              <a:t>Sommaire </a:t>
            </a:r>
          </a:p>
        </p:txBody>
      </p:sp>
      <p:sp>
        <p:nvSpPr>
          <p:cNvPr id="4" name="Espace réservé du pied de page 3">
            <a:extLst>
              <a:ext uri="{FF2B5EF4-FFF2-40B4-BE49-F238E27FC236}">
                <a16:creationId xmlns:a16="http://schemas.microsoft.com/office/drawing/2014/main" id="{0C62B9B1-F9BD-44CA-1FED-4F6796E8D79F}"/>
              </a:ext>
            </a:extLst>
          </p:cNvPr>
          <p:cNvSpPr>
            <a:spLocks noGrp="1"/>
          </p:cNvSpPr>
          <p:nvPr>
            <p:ph type="ftr" sz="quarter" idx="11"/>
          </p:nvPr>
        </p:nvSpPr>
        <p:spPr>
          <a:xfrm>
            <a:off x="1378527" y="6310312"/>
            <a:ext cx="4114800" cy="365125"/>
          </a:xfrm>
        </p:spPr>
        <p:txBody>
          <a:bodyPr/>
          <a:lstStyle/>
          <a:p>
            <a:pPr algn="l"/>
            <a:r>
              <a:rPr lang="fr-FR"/>
              <a:t>CDG58 - PRÉSENTATION </a:t>
            </a:r>
            <a:endParaRPr lang="fr-FR" dirty="0"/>
          </a:p>
        </p:txBody>
      </p:sp>
      <p:sp>
        <p:nvSpPr>
          <p:cNvPr id="3" name="Espace réservé du contenu 2">
            <a:extLst>
              <a:ext uri="{FF2B5EF4-FFF2-40B4-BE49-F238E27FC236}">
                <a16:creationId xmlns:a16="http://schemas.microsoft.com/office/drawing/2014/main" id="{9553696D-23CA-49A3-305C-2C48BAFF0739}"/>
              </a:ext>
            </a:extLst>
          </p:cNvPr>
          <p:cNvSpPr>
            <a:spLocks noGrp="1"/>
          </p:cNvSpPr>
          <p:nvPr>
            <p:ph idx="4294967295"/>
          </p:nvPr>
        </p:nvSpPr>
        <p:spPr>
          <a:xfrm>
            <a:off x="2647121" y="1540690"/>
            <a:ext cx="4370652" cy="336210"/>
          </a:xfrm>
        </p:spPr>
        <p:txBody>
          <a:bodyPr>
            <a:normAutofit fontScale="92500" lnSpcReduction="10000"/>
          </a:bodyPr>
          <a:lstStyle/>
          <a:p>
            <a:pPr marL="0" indent="0">
              <a:buNone/>
            </a:pPr>
            <a:r>
              <a:rPr lang="fr-FR" sz="2000" b="1" dirty="0">
                <a:solidFill>
                  <a:schemeClr val="bg1"/>
                </a:solidFill>
                <a:latin typeface="Futura LT" panose="02000503000000000000" pitchFamily="2" charset="0"/>
              </a:rPr>
              <a:t>DEFINITION</a:t>
            </a:r>
          </a:p>
        </p:txBody>
      </p:sp>
      <p:pic>
        <p:nvPicPr>
          <p:cNvPr id="23" name="Image 22">
            <a:extLst>
              <a:ext uri="{FF2B5EF4-FFF2-40B4-BE49-F238E27FC236}">
                <a16:creationId xmlns:a16="http://schemas.microsoft.com/office/drawing/2014/main" id="{B92DBB34-1471-B70A-0984-763ABF01B159}"/>
              </a:ext>
            </a:extLst>
          </p:cNvPr>
          <p:cNvPicPr>
            <a:picLocks noChangeAspect="1"/>
          </p:cNvPicPr>
          <p:nvPr/>
        </p:nvPicPr>
        <p:blipFill>
          <a:blip r:embed="rId5"/>
          <a:stretch>
            <a:fillRect/>
          </a:stretch>
        </p:blipFill>
        <p:spPr>
          <a:xfrm rot="5400000">
            <a:off x="10957568" y="-266856"/>
            <a:ext cx="1440492" cy="2889076"/>
          </a:xfrm>
          <a:prstGeom prst="rect">
            <a:avLst/>
          </a:prstGeom>
        </p:spPr>
      </p:pic>
      <p:pic>
        <p:nvPicPr>
          <p:cNvPr id="25" name="Image 24">
            <a:extLst>
              <a:ext uri="{FF2B5EF4-FFF2-40B4-BE49-F238E27FC236}">
                <a16:creationId xmlns:a16="http://schemas.microsoft.com/office/drawing/2014/main" id="{63BA710E-A2D6-D23D-E2A6-05062B5AB630}"/>
              </a:ext>
            </a:extLst>
          </p:cNvPr>
          <p:cNvPicPr>
            <a:picLocks noChangeAspect="1"/>
          </p:cNvPicPr>
          <p:nvPr/>
        </p:nvPicPr>
        <p:blipFill>
          <a:blip r:embed="rId6"/>
          <a:stretch>
            <a:fillRect/>
          </a:stretch>
        </p:blipFill>
        <p:spPr>
          <a:xfrm>
            <a:off x="8704180" y="2935542"/>
            <a:ext cx="1387432" cy="941472"/>
          </a:xfrm>
          <a:prstGeom prst="rect">
            <a:avLst/>
          </a:prstGeom>
        </p:spPr>
      </p:pic>
      <p:sp>
        <p:nvSpPr>
          <p:cNvPr id="29" name="Espace réservé du contenu 2">
            <a:extLst>
              <a:ext uri="{FF2B5EF4-FFF2-40B4-BE49-F238E27FC236}">
                <a16:creationId xmlns:a16="http://schemas.microsoft.com/office/drawing/2014/main" id="{8B95F82F-CE71-80EC-C7D6-93A8C91CF85F}"/>
              </a:ext>
            </a:extLst>
          </p:cNvPr>
          <p:cNvSpPr txBox="1">
            <a:spLocks/>
          </p:cNvSpPr>
          <p:nvPr/>
        </p:nvSpPr>
        <p:spPr>
          <a:xfrm>
            <a:off x="1316546" y="2834742"/>
            <a:ext cx="1180691" cy="13508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232C58"/>
                </a:solidFill>
                <a:latin typeface="Futura Medium" panose="020B0602020204020303" pitchFamily="34" charset="-79"/>
                <a:ea typeface="+mn-ea"/>
                <a:cs typeface="Futura Medium" panose="020B06020202040203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232C58"/>
                </a:solidFill>
                <a:latin typeface="Futura Medium" panose="020B0602020204020303" pitchFamily="34" charset="-79"/>
                <a:ea typeface="+mn-ea"/>
                <a:cs typeface="Futura Medium" panose="020B06020202040203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232C58"/>
                </a:solidFill>
                <a:latin typeface="Futura Medium" panose="020B0602020204020303" pitchFamily="34" charset="-79"/>
                <a:ea typeface="+mn-ea"/>
                <a:cs typeface="Futura Medium" panose="020B06020202040203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232C58"/>
                </a:solidFill>
                <a:latin typeface="Futura Medium" panose="020B0602020204020303" pitchFamily="34" charset="-79"/>
                <a:ea typeface="+mn-ea"/>
                <a:cs typeface="Futura Medium" panose="020B06020202040203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232C58"/>
                </a:solidFill>
                <a:latin typeface="Futura Medium" panose="020B0602020204020303" pitchFamily="34" charset="-79"/>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11500" b="1" dirty="0">
                <a:solidFill>
                  <a:srgbClr val="1A767B"/>
                </a:solidFill>
                <a:latin typeface="Futura LT" panose="02000503000000000000" pitchFamily="2" charset="0"/>
              </a:rPr>
              <a:t>II</a:t>
            </a:r>
          </a:p>
        </p:txBody>
      </p:sp>
      <p:sp>
        <p:nvSpPr>
          <p:cNvPr id="30" name="Espace réservé du contenu 2">
            <a:extLst>
              <a:ext uri="{FF2B5EF4-FFF2-40B4-BE49-F238E27FC236}">
                <a16:creationId xmlns:a16="http://schemas.microsoft.com/office/drawing/2014/main" id="{D1A7694C-372B-4393-D904-DC687318F8B2}"/>
              </a:ext>
            </a:extLst>
          </p:cNvPr>
          <p:cNvSpPr txBox="1">
            <a:spLocks/>
          </p:cNvSpPr>
          <p:nvPr/>
        </p:nvSpPr>
        <p:spPr>
          <a:xfrm>
            <a:off x="1785886" y="1294477"/>
            <a:ext cx="800276" cy="13508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232C58"/>
                </a:solidFill>
                <a:latin typeface="Futura Medium" panose="020B0602020204020303" pitchFamily="34" charset="-79"/>
                <a:ea typeface="+mn-ea"/>
                <a:cs typeface="Futura Medium" panose="020B06020202040203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232C58"/>
                </a:solidFill>
                <a:latin typeface="Futura Medium" panose="020B0602020204020303" pitchFamily="34" charset="-79"/>
                <a:ea typeface="+mn-ea"/>
                <a:cs typeface="Futura Medium" panose="020B06020202040203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232C58"/>
                </a:solidFill>
                <a:latin typeface="Futura Medium" panose="020B0602020204020303" pitchFamily="34" charset="-79"/>
                <a:ea typeface="+mn-ea"/>
                <a:cs typeface="Futura Medium" panose="020B06020202040203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232C58"/>
                </a:solidFill>
                <a:latin typeface="Futura Medium" panose="020B0602020204020303" pitchFamily="34" charset="-79"/>
                <a:ea typeface="+mn-ea"/>
                <a:cs typeface="Futura Medium" panose="020B06020202040203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232C58"/>
                </a:solidFill>
                <a:latin typeface="Futura Medium" panose="020B0602020204020303" pitchFamily="34" charset="-79"/>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11500" b="1" dirty="0">
                <a:solidFill>
                  <a:srgbClr val="F49517"/>
                </a:solidFill>
                <a:latin typeface="Futura LT" panose="02000503000000000000" pitchFamily="2" charset="0"/>
              </a:rPr>
              <a:t>I</a:t>
            </a:r>
          </a:p>
        </p:txBody>
      </p:sp>
      <p:sp>
        <p:nvSpPr>
          <p:cNvPr id="31" name="Espace réservé du contenu 2">
            <a:extLst>
              <a:ext uri="{FF2B5EF4-FFF2-40B4-BE49-F238E27FC236}">
                <a16:creationId xmlns:a16="http://schemas.microsoft.com/office/drawing/2014/main" id="{3FFAF90A-E34D-43F8-F8C2-B6322F96B806}"/>
              </a:ext>
            </a:extLst>
          </p:cNvPr>
          <p:cNvSpPr txBox="1">
            <a:spLocks/>
          </p:cNvSpPr>
          <p:nvPr/>
        </p:nvSpPr>
        <p:spPr>
          <a:xfrm>
            <a:off x="2462606" y="3501201"/>
            <a:ext cx="3984171" cy="3865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232C58"/>
                </a:solidFill>
                <a:latin typeface="Futura Medium" panose="020B0602020204020303" pitchFamily="34" charset="-79"/>
                <a:ea typeface="+mn-ea"/>
                <a:cs typeface="Futura Medium" panose="020B06020202040203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232C58"/>
                </a:solidFill>
                <a:latin typeface="Futura Medium" panose="020B0602020204020303" pitchFamily="34" charset="-79"/>
                <a:ea typeface="+mn-ea"/>
                <a:cs typeface="Futura Medium" panose="020B06020202040203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232C58"/>
                </a:solidFill>
                <a:latin typeface="Futura Medium" panose="020B0602020204020303" pitchFamily="34" charset="-79"/>
                <a:ea typeface="+mn-ea"/>
                <a:cs typeface="Futura Medium" panose="020B06020202040203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232C58"/>
                </a:solidFill>
                <a:latin typeface="Futura Medium" panose="020B0602020204020303" pitchFamily="34" charset="-79"/>
                <a:ea typeface="+mn-ea"/>
                <a:cs typeface="Futura Medium" panose="020B06020202040203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232C58"/>
                </a:solidFill>
                <a:latin typeface="Futura Medium" panose="020B0602020204020303" pitchFamily="34" charset="-79"/>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sz="1600" dirty="0"/>
          </a:p>
        </p:txBody>
      </p:sp>
      <p:sp>
        <p:nvSpPr>
          <p:cNvPr id="34" name="Espace réservé du contenu 2">
            <a:extLst>
              <a:ext uri="{FF2B5EF4-FFF2-40B4-BE49-F238E27FC236}">
                <a16:creationId xmlns:a16="http://schemas.microsoft.com/office/drawing/2014/main" id="{F47DEA0B-3C41-C5BE-1A6D-F9E2401CFA80}"/>
              </a:ext>
            </a:extLst>
          </p:cNvPr>
          <p:cNvSpPr txBox="1">
            <a:spLocks/>
          </p:cNvSpPr>
          <p:nvPr/>
        </p:nvSpPr>
        <p:spPr>
          <a:xfrm>
            <a:off x="2610779" y="4654805"/>
            <a:ext cx="3984171" cy="316756"/>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232C58"/>
                </a:solidFill>
                <a:latin typeface="Futura Medium" panose="020B0602020204020303" pitchFamily="34" charset="-79"/>
                <a:ea typeface="+mn-ea"/>
                <a:cs typeface="Futura Medium" panose="020B06020202040203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232C58"/>
                </a:solidFill>
                <a:latin typeface="Futura Medium" panose="020B0602020204020303" pitchFamily="34" charset="-79"/>
                <a:ea typeface="+mn-ea"/>
                <a:cs typeface="Futura Medium" panose="020B06020202040203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232C58"/>
                </a:solidFill>
                <a:latin typeface="Futura Medium" panose="020B0602020204020303" pitchFamily="34" charset="-79"/>
                <a:ea typeface="+mn-ea"/>
                <a:cs typeface="Futura Medium" panose="020B06020202040203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232C58"/>
                </a:solidFill>
                <a:latin typeface="Futura Medium" panose="020B0602020204020303" pitchFamily="34" charset="-79"/>
                <a:ea typeface="+mn-ea"/>
                <a:cs typeface="Futura Medium" panose="020B06020202040203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232C58"/>
                </a:solidFill>
                <a:latin typeface="Futura Medium" panose="020B0602020204020303" pitchFamily="34" charset="-79"/>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000" b="1" dirty="0">
                <a:solidFill>
                  <a:schemeClr val="bg1"/>
                </a:solidFill>
                <a:latin typeface="Futura LT" panose="02000503000000000000" pitchFamily="2" charset="0"/>
              </a:rPr>
              <a:t>MISE EN OEUVRE</a:t>
            </a:r>
          </a:p>
        </p:txBody>
      </p:sp>
      <p:sp>
        <p:nvSpPr>
          <p:cNvPr id="35" name="Espace réservé du contenu 2">
            <a:extLst>
              <a:ext uri="{FF2B5EF4-FFF2-40B4-BE49-F238E27FC236}">
                <a16:creationId xmlns:a16="http://schemas.microsoft.com/office/drawing/2014/main" id="{ABC9DBB4-A655-8323-A8A8-5B706C5E90EB}"/>
              </a:ext>
            </a:extLst>
          </p:cNvPr>
          <p:cNvSpPr txBox="1">
            <a:spLocks/>
          </p:cNvSpPr>
          <p:nvPr/>
        </p:nvSpPr>
        <p:spPr>
          <a:xfrm>
            <a:off x="838200" y="4473186"/>
            <a:ext cx="1659037" cy="13508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232C58"/>
                </a:solidFill>
                <a:latin typeface="Futura Medium" panose="020B0602020204020303" pitchFamily="34" charset="-79"/>
                <a:ea typeface="+mn-ea"/>
                <a:cs typeface="Futura Medium" panose="020B06020202040203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232C58"/>
                </a:solidFill>
                <a:latin typeface="Futura Medium" panose="020B0602020204020303" pitchFamily="34" charset="-79"/>
                <a:ea typeface="+mn-ea"/>
                <a:cs typeface="Futura Medium" panose="020B06020202040203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232C58"/>
                </a:solidFill>
                <a:latin typeface="Futura Medium" panose="020B0602020204020303" pitchFamily="34" charset="-79"/>
                <a:ea typeface="+mn-ea"/>
                <a:cs typeface="Futura Medium" panose="020B06020202040203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232C58"/>
                </a:solidFill>
                <a:latin typeface="Futura Medium" panose="020B0602020204020303" pitchFamily="34" charset="-79"/>
                <a:ea typeface="+mn-ea"/>
                <a:cs typeface="Futura Medium" panose="020B06020202040203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232C58"/>
                </a:solidFill>
                <a:latin typeface="Futura Medium" panose="020B0602020204020303" pitchFamily="34" charset="-79"/>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11500" b="1" dirty="0">
                <a:latin typeface="Futura LT" panose="02000503000000000000" pitchFamily="2" charset="0"/>
              </a:rPr>
              <a:t>III</a:t>
            </a:r>
          </a:p>
        </p:txBody>
      </p:sp>
      <p:sp>
        <p:nvSpPr>
          <p:cNvPr id="36" name="Espace réservé du contenu 2">
            <a:extLst>
              <a:ext uri="{FF2B5EF4-FFF2-40B4-BE49-F238E27FC236}">
                <a16:creationId xmlns:a16="http://schemas.microsoft.com/office/drawing/2014/main" id="{D0D61C9F-FB3E-53F4-AF20-6E9028CF0253}"/>
              </a:ext>
            </a:extLst>
          </p:cNvPr>
          <p:cNvSpPr txBox="1">
            <a:spLocks/>
          </p:cNvSpPr>
          <p:nvPr/>
        </p:nvSpPr>
        <p:spPr>
          <a:xfrm>
            <a:off x="2586157" y="5268862"/>
            <a:ext cx="3984171" cy="3865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232C58"/>
                </a:solidFill>
                <a:latin typeface="Futura Medium" panose="020B0602020204020303" pitchFamily="34" charset="-79"/>
                <a:ea typeface="+mn-ea"/>
                <a:cs typeface="Futura Medium" panose="020B06020202040203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232C58"/>
                </a:solidFill>
                <a:latin typeface="Futura Medium" panose="020B0602020204020303" pitchFamily="34" charset="-79"/>
                <a:ea typeface="+mn-ea"/>
                <a:cs typeface="Futura Medium" panose="020B06020202040203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232C58"/>
                </a:solidFill>
                <a:latin typeface="Futura Medium" panose="020B0602020204020303" pitchFamily="34" charset="-79"/>
                <a:ea typeface="+mn-ea"/>
                <a:cs typeface="Futura Medium" panose="020B06020202040203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232C58"/>
                </a:solidFill>
                <a:latin typeface="Futura Medium" panose="020B0602020204020303" pitchFamily="34" charset="-79"/>
                <a:ea typeface="+mn-ea"/>
                <a:cs typeface="Futura Medium" panose="020B06020202040203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232C58"/>
                </a:solidFill>
                <a:latin typeface="Futura Medium" panose="020B0602020204020303" pitchFamily="34" charset="-79"/>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600" dirty="0"/>
              <a:t>Obligations et procédure</a:t>
            </a:r>
          </a:p>
        </p:txBody>
      </p:sp>
      <p:sp>
        <p:nvSpPr>
          <p:cNvPr id="37" name="Espace réservé du contenu 2">
            <a:extLst>
              <a:ext uri="{FF2B5EF4-FFF2-40B4-BE49-F238E27FC236}">
                <a16:creationId xmlns:a16="http://schemas.microsoft.com/office/drawing/2014/main" id="{994A11D4-AFFC-56ED-9ACE-3FF51B5C4E23}"/>
              </a:ext>
            </a:extLst>
          </p:cNvPr>
          <p:cNvSpPr txBox="1">
            <a:spLocks/>
          </p:cNvSpPr>
          <p:nvPr/>
        </p:nvSpPr>
        <p:spPr>
          <a:xfrm>
            <a:off x="2597312" y="3808561"/>
            <a:ext cx="3984171" cy="3865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232C58"/>
                </a:solidFill>
                <a:latin typeface="Futura Medium" panose="020B0602020204020303" pitchFamily="34" charset="-79"/>
                <a:ea typeface="+mn-ea"/>
                <a:cs typeface="Futura Medium" panose="020B06020202040203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232C58"/>
                </a:solidFill>
                <a:latin typeface="Futura Medium" panose="020B0602020204020303" pitchFamily="34" charset="-79"/>
                <a:ea typeface="+mn-ea"/>
                <a:cs typeface="Futura Medium" panose="020B06020202040203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232C58"/>
                </a:solidFill>
                <a:latin typeface="Futura Medium" panose="020B0602020204020303" pitchFamily="34" charset="-79"/>
                <a:ea typeface="+mn-ea"/>
                <a:cs typeface="Futura Medium" panose="020B06020202040203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232C58"/>
                </a:solidFill>
                <a:latin typeface="Futura Medium" panose="020B0602020204020303" pitchFamily="34" charset="-79"/>
                <a:ea typeface="+mn-ea"/>
                <a:cs typeface="Futura Medium" panose="020B06020202040203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232C58"/>
                </a:solidFill>
                <a:latin typeface="Futura Medium" panose="020B0602020204020303" pitchFamily="34" charset="-79"/>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600" dirty="0"/>
              <a:t>Volet 2</a:t>
            </a:r>
          </a:p>
        </p:txBody>
      </p:sp>
      <p:pic>
        <p:nvPicPr>
          <p:cNvPr id="39" name="Image 38">
            <a:extLst>
              <a:ext uri="{FF2B5EF4-FFF2-40B4-BE49-F238E27FC236}">
                <a16:creationId xmlns:a16="http://schemas.microsoft.com/office/drawing/2014/main" id="{CBF4F1CB-EA22-4CDB-6D99-36A02DACC46A}"/>
              </a:ext>
            </a:extLst>
          </p:cNvPr>
          <p:cNvPicPr>
            <a:picLocks noChangeAspect="1"/>
          </p:cNvPicPr>
          <p:nvPr/>
        </p:nvPicPr>
        <p:blipFill>
          <a:blip r:embed="rId7"/>
          <a:stretch>
            <a:fillRect/>
          </a:stretch>
        </p:blipFill>
        <p:spPr>
          <a:xfrm>
            <a:off x="7696574" y="4356457"/>
            <a:ext cx="2710973" cy="3907709"/>
          </a:xfrm>
          <a:prstGeom prst="rect">
            <a:avLst/>
          </a:prstGeom>
        </p:spPr>
      </p:pic>
      <p:sp>
        <p:nvSpPr>
          <p:cNvPr id="14" name="Espace réservé du contenu 2">
            <a:extLst>
              <a:ext uri="{FF2B5EF4-FFF2-40B4-BE49-F238E27FC236}">
                <a16:creationId xmlns:a16="http://schemas.microsoft.com/office/drawing/2014/main" id="{075D74CA-DE9D-C84C-9CFD-2DE5D587C62A}"/>
              </a:ext>
            </a:extLst>
          </p:cNvPr>
          <p:cNvSpPr txBox="1">
            <a:spLocks/>
          </p:cNvSpPr>
          <p:nvPr/>
        </p:nvSpPr>
        <p:spPr>
          <a:xfrm>
            <a:off x="2586159" y="2108156"/>
            <a:ext cx="5705585" cy="3865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232C58"/>
                </a:solidFill>
                <a:latin typeface="Futura Medium" panose="020B0602020204020303" pitchFamily="34" charset="-79"/>
                <a:ea typeface="+mn-ea"/>
                <a:cs typeface="Futura Medium" panose="020B06020202040203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232C58"/>
                </a:solidFill>
                <a:latin typeface="Futura Medium" panose="020B0602020204020303" pitchFamily="34" charset="-79"/>
                <a:ea typeface="+mn-ea"/>
                <a:cs typeface="Futura Medium" panose="020B06020202040203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232C58"/>
                </a:solidFill>
                <a:latin typeface="Futura Medium" panose="020B0602020204020303" pitchFamily="34" charset="-79"/>
                <a:ea typeface="+mn-ea"/>
                <a:cs typeface="Futura Medium" panose="020B06020202040203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232C58"/>
                </a:solidFill>
                <a:latin typeface="Futura Medium" panose="020B0602020204020303" pitchFamily="34" charset="-79"/>
                <a:ea typeface="+mn-ea"/>
                <a:cs typeface="Futura Medium" panose="020B06020202040203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232C58"/>
                </a:solidFill>
                <a:latin typeface="Futura Medium" panose="020B0602020204020303" pitchFamily="34" charset="-79"/>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600" dirty="0"/>
              <a:t>Qu’est-ce que les Lignes Directrices de Gestion (L.D.G) ?</a:t>
            </a:r>
          </a:p>
        </p:txBody>
      </p:sp>
      <p:sp>
        <p:nvSpPr>
          <p:cNvPr id="15" name="Espace réservé du contenu 2">
            <a:extLst>
              <a:ext uri="{FF2B5EF4-FFF2-40B4-BE49-F238E27FC236}">
                <a16:creationId xmlns:a16="http://schemas.microsoft.com/office/drawing/2014/main" id="{234F3A83-1644-08CC-7C17-29B598A2CD42}"/>
              </a:ext>
            </a:extLst>
          </p:cNvPr>
          <p:cNvSpPr txBox="1">
            <a:spLocks/>
          </p:cNvSpPr>
          <p:nvPr/>
        </p:nvSpPr>
        <p:spPr>
          <a:xfrm>
            <a:off x="2647121" y="2976135"/>
            <a:ext cx="4370652" cy="33621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000" b="1" dirty="0">
                <a:solidFill>
                  <a:schemeClr val="bg1"/>
                </a:solidFill>
                <a:latin typeface="Futura LT" panose="02000503000000000000" pitchFamily="2" charset="0"/>
              </a:rPr>
              <a:t>COMPOSITION</a:t>
            </a:r>
          </a:p>
        </p:txBody>
      </p:sp>
      <p:sp>
        <p:nvSpPr>
          <p:cNvPr id="16" name="Espace réservé du contenu 2">
            <a:extLst>
              <a:ext uri="{FF2B5EF4-FFF2-40B4-BE49-F238E27FC236}">
                <a16:creationId xmlns:a16="http://schemas.microsoft.com/office/drawing/2014/main" id="{6DA3C6F7-18A1-20F5-A07D-CE7D84B48690}"/>
              </a:ext>
            </a:extLst>
          </p:cNvPr>
          <p:cNvSpPr txBox="1">
            <a:spLocks/>
          </p:cNvSpPr>
          <p:nvPr/>
        </p:nvSpPr>
        <p:spPr>
          <a:xfrm>
            <a:off x="2610778" y="3498493"/>
            <a:ext cx="3984171" cy="3865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232C58"/>
                </a:solidFill>
                <a:latin typeface="Futura Medium" panose="020B0602020204020303" pitchFamily="34" charset="-79"/>
                <a:ea typeface="+mn-ea"/>
                <a:cs typeface="Futura Medium" panose="020B06020202040203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232C58"/>
                </a:solidFill>
                <a:latin typeface="Futura Medium" panose="020B0602020204020303" pitchFamily="34" charset="-79"/>
                <a:ea typeface="+mn-ea"/>
                <a:cs typeface="Futura Medium" panose="020B06020202040203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232C58"/>
                </a:solidFill>
                <a:latin typeface="Futura Medium" panose="020B0602020204020303" pitchFamily="34" charset="-79"/>
                <a:ea typeface="+mn-ea"/>
                <a:cs typeface="Futura Medium" panose="020B06020202040203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232C58"/>
                </a:solidFill>
                <a:latin typeface="Futura Medium" panose="020B0602020204020303" pitchFamily="34" charset="-79"/>
                <a:ea typeface="+mn-ea"/>
                <a:cs typeface="Futura Medium" panose="020B06020202040203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232C58"/>
                </a:solidFill>
                <a:latin typeface="Futura Medium" panose="020B0602020204020303" pitchFamily="34" charset="-79"/>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600" dirty="0"/>
              <a:t>Volet 1</a:t>
            </a:r>
          </a:p>
        </p:txBody>
      </p:sp>
    </p:spTree>
    <p:extLst>
      <p:ext uri="{BB962C8B-B14F-4D97-AF65-F5344CB8AC3E}">
        <p14:creationId xmlns:p14="http://schemas.microsoft.com/office/powerpoint/2010/main" val="2309899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C59B8F-23DC-952A-A149-CE312BC62062}"/>
              </a:ext>
            </a:extLst>
          </p:cNvPr>
          <p:cNvSpPr>
            <a:spLocks noGrp="1"/>
          </p:cNvSpPr>
          <p:nvPr>
            <p:ph type="title"/>
          </p:nvPr>
        </p:nvSpPr>
        <p:spPr>
          <a:xfrm>
            <a:off x="384249" y="2342038"/>
            <a:ext cx="2673479" cy="646331"/>
          </a:xfrm>
          <a:effectLst>
            <a:outerShdw blurRad="50800" dist="38100" dir="13500000" algn="br" rotWithShape="0">
              <a:prstClr val="black">
                <a:alpha val="40000"/>
              </a:prstClr>
            </a:outerShdw>
          </a:effectLst>
        </p:spPr>
        <p:txBody>
          <a:bodyPr>
            <a:normAutofit/>
          </a:bodyPr>
          <a:lstStyle/>
          <a:p>
            <a:r>
              <a:rPr lang="fr-FR" sz="2800" dirty="0">
                <a:solidFill>
                  <a:srgbClr val="1A767B"/>
                </a:solidFill>
              </a:rPr>
              <a:t>C’est quoi ?</a:t>
            </a:r>
          </a:p>
        </p:txBody>
      </p:sp>
      <p:sp>
        <p:nvSpPr>
          <p:cNvPr id="3" name="Espace réservé du pied de page 2">
            <a:extLst>
              <a:ext uri="{FF2B5EF4-FFF2-40B4-BE49-F238E27FC236}">
                <a16:creationId xmlns:a16="http://schemas.microsoft.com/office/drawing/2014/main" id="{BA93862E-DEBC-DB97-E8DA-E0231EB2A87C}"/>
              </a:ext>
            </a:extLst>
          </p:cNvPr>
          <p:cNvSpPr>
            <a:spLocks noGrp="1"/>
          </p:cNvSpPr>
          <p:nvPr>
            <p:ph type="ftr" sz="quarter" idx="11"/>
          </p:nvPr>
        </p:nvSpPr>
        <p:spPr/>
        <p:txBody>
          <a:bodyPr/>
          <a:lstStyle/>
          <a:p>
            <a:pPr algn="l"/>
            <a:r>
              <a:rPr lang="fr-FR"/>
              <a:t>CDG58 - PRÉSENTATION </a:t>
            </a:r>
            <a:endParaRPr lang="fr-FR" dirty="0"/>
          </a:p>
        </p:txBody>
      </p:sp>
      <p:sp>
        <p:nvSpPr>
          <p:cNvPr id="7" name="ZoneTexte 6">
            <a:extLst>
              <a:ext uri="{FF2B5EF4-FFF2-40B4-BE49-F238E27FC236}">
                <a16:creationId xmlns:a16="http://schemas.microsoft.com/office/drawing/2014/main" id="{98815FD2-3563-18E2-124A-57CD6132D4E4}"/>
              </a:ext>
            </a:extLst>
          </p:cNvPr>
          <p:cNvSpPr txBox="1"/>
          <p:nvPr/>
        </p:nvSpPr>
        <p:spPr>
          <a:xfrm>
            <a:off x="509992" y="1096593"/>
            <a:ext cx="10853425" cy="1328023"/>
          </a:xfrm>
          <a:prstGeom prst="roundRect">
            <a:avLst/>
          </a:prstGeom>
          <a:noFill/>
        </p:spPr>
        <p:txBody>
          <a:bodyPr wrap="square" rtlCol="0">
            <a:spAutoFit/>
          </a:bodyPr>
          <a:lstStyle/>
          <a:p>
            <a:r>
              <a:rPr lang="fr-FR" b="0" i="0" dirty="0">
                <a:solidFill>
                  <a:srgbClr val="373A60"/>
                </a:solidFill>
                <a:effectLst/>
                <a:latin typeface="Chivo"/>
              </a:rPr>
              <a:t>L’article 33-5 de la loi n° 84-53 du 26 janvier 1984, la loi n° 2019-828 du 6 août 2019 </a:t>
            </a:r>
            <a:r>
              <a:rPr lang="fr-FR" b="0" i="1" dirty="0">
                <a:solidFill>
                  <a:srgbClr val="2E365C"/>
                </a:solidFill>
                <a:effectLst/>
                <a:latin typeface="Chivo"/>
              </a:rPr>
              <a:t>(</a:t>
            </a:r>
            <a:r>
              <a:rPr lang="fr-FR" sz="1800" i="1" dirty="0">
                <a:solidFill>
                  <a:srgbClr val="2E365C"/>
                </a:solidFill>
                <a:effectLst/>
                <a:latin typeface="Calibri" panose="020F0502020204030204" pitchFamily="34" charset="0"/>
                <a:ea typeface="Calibri" panose="020F0502020204030204" pitchFamily="34" charset="0"/>
              </a:rPr>
              <a:t>Code Général de la Fonction Publique, articles L 413-1 à L 413-7) </a:t>
            </a:r>
            <a:r>
              <a:rPr lang="fr-FR" b="0" i="0" dirty="0">
                <a:solidFill>
                  <a:srgbClr val="373A60"/>
                </a:solidFill>
                <a:effectLst/>
                <a:latin typeface="Chivo"/>
              </a:rPr>
              <a:t>et le décret n° 2019-1265 du 29 novembre 2019 </a:t>
            </a:r>
            <a:r>
              <a:rPr lang="fr-FR" b="0" i="0" dirty="0">
                <a:solidFill>
                  <a:srgbClr val="F49517"/>
                </a:solidFill>
                <a:effectLst/>
                <a:latin typeface="Chivo"/>
              </a:rPr>
              <a:t>ont mis en place l’obligation de définir des Lignes Directrices de Gestion</a:t>
            </a:r>
            <a:r>
              <a:rPr lang="fr-FR" b="0" i="0" dirty="0">
                <a:solidFill>
                  <a:srgbClr val="373A60"/>
                </a:solidFill>
                <a:effectLst/>
                <a:latin typeface="Chivo"/>
              </a:rPr>
              <a:t> au sein de chaque collectivité et établissements publics. </a:t>
            </a:r>
            <a:r>
              <a:rPr lang="fr-FR" dirty="0">
                <a:solidFill>
                  <a:srgbClr val="373A60"/>
                </a:solidFill>
                <a:latin typeface="Chivo"/>
              </a:rPr>
              <a:t>Application dès le 1</a:t>
            </a:r>
            <a:r>
              <a:rPr lang="fr-FR" baseline="30000" dirty="0">
                <a:solidFill>
                  <a:srgbClr val="373A60"/>
                </a:solidFill>
                <a:latin typeface="Chivo"/>
              </a:rPr>
              <a:t>er</a:t>
            </a:r>
            <a:r>
              <a:rPr lang="fr-FR" dirty="0">
                <a:solidFill>
                  <a:srgbClr val="373A60"/>
                </a:solidFill>
                <a:latin typeface="Chivo"/>
              </a:rPr>
              <a:t> janvier 2021 </a:t>
            </a:r>
            <a:endParaRPr lang="fr-FR" dirty="0"/>
          </a:p>
        </p:txBody>
      </p:sp>
      <p:sp>
        <p:nvSpPr>
          <p:cNvPr id="15" name="ZoneTexte 14">
            <a:extLst>
              <a:ext uri="{FF2B5EF4-FFF2-40B4-BE49-F238E27FC236}">
                <a16:creationId xmlns:a16="http://schemas.microsoft.com/office/drawing/2014/main" id="{254CA0FF-B384-9F52-92A9-6B731237B745}"/>
              </a:ext>
            </a:extLst>
          </p:cNvPr>
          <p:cNvSpPr txBox="1"/>
          <p:nvPr/>
        </p:nvSpPr>
        <p:spPr>
          <a:xfrm>
            <a:off x="345724" y="316154"/>
            <a:ext cx="7696200" cy="707886"/>
          </a:xfrm>
          <a:prstGeom prst="rect">
            <a:avLst/>
          </a:prstGeom>
          <a:noFill/>
        </p:spPr>
        <p:txBody>
          <a:bodyPr wrap="square">
            <a:spAutoFit/>
          </a:bodyPr>
          <a:lstStyle/>
          <a:p>
            <a:r>
              <a:rPr lang="fr-FR" sz="4000" b="1" dirty="0">
                <a:solidFill>
                  <a:srgbClr val="2E365C"/>
                </a:solidFill>
                <a:latin typeface="Futura LT" panose="02000503000000000000" pitchFamily="2" charset="0"/>
                <a:ea typeface="+mj-ea"/>
                <a:cs typeface="+mj-cs"/>
              </a:rPr>
              <a:t>DEFINITION</a:t>
            </a:r>
          </a:p>
        </p:txBody>
      </p:sp>
      <p:pic>
        <p:nvPicPr>
          <p:cNvPr id="10" name="Image 9" descr="Une image contenant jouet, dessin humoristique&#10;&#10;Description générée automatiquement">
            <a:extLst>
              <a:ext uri="{FF2B5EF4-FFF2-40B4-BE49-F238E27FC236}">
                <a16:creationId xmlns:a16="http://schemas.microsoft.com/office/drawing/2014/main" id="{55414259-B6E0-BC1A-2CAF-02DFD9751908}"/>
              </a:ext>
            </a:extLst>
          </p:cNvPr>
          <p:cNvPicPr>
            <a:picLocks noChangeAspect="1"/>
          </p:cNvPicPr>
          <p:nvPr/>
        </p:nvPicPr>
        <p:blipFill>
          <a:blip r:embed="rId2"/>
          <a:stretch>
            <a:fillRect/>
          </a:stretch>
        </p:blipFill>
        <p:spPr>
          <a:xfrm>
            <a:off x="4534360" y="2551633"/>
            <a:ext cx="3123280" cy="2692962"/>
          </a:xfrm>
          <a:prstGeom prst="rect">
            <a:avLst/>
          </a:prstGeom>
        </p:spPr>
      </p:pic>
      <p:sp>
        <p:nvSpPr>
          <p:cNvPr id="11" name="ZoneTexte 10">
            <a:extLst>
              <a:ext uri="{FF2B5EF4-FFF2-40B4-BE49-F238E27FC236}">
                <a16:creationId xmlns:a16="http://schemas.microsoft.com/office/drawing/2014/main" id="{5A5B4B31-2635-A746-FA8C-DF1B5F2DC01A}"/>
              </a:ext>
            </a:extLst>
          </p:cNvPr>
          <p:cNvSpPr txBox="1"/>
          <p:nvPr/>
        </p:nvSpPr>
        <p:spPr>
          <a:xfrm>
            <a:off x="3373514" y="5093103"/>
            <a:ext cx="3344961" cy="584775"/>
          </a:xfrm>
          <a:prstGeom prst="rect">
            <a:avLst/>
          </a:prstGeom>
          <a:gradFill flip="none" rotWithShape="1">
            <a:gsLst>
              <a:gs pos="0">
                <a:srgbClr val="1A767B">
                  <a:tint val="66000"/>
                  <a:satMod val="160000"/>
                </a:srgbClr>
              </a:gs>
              <a:gs pos="50000">
                <a:srgbClr val="1A767B">
                  <a:tint val="44500"/>
                  <a:satMod val="160000"/>
                </a:srgbClr>
              </a:gs>
              <a:gs pos="100000">
                <a:srgbClr val="1A767B">
                  <a:tint val="23500"/>
                  <a:satMod val="160000"/>
                </a:srgbClr>
              </a:gs>
            </a:gsLst>
            <a:lin ang="13500000" scaled="1"/>
            <a:tileRect/>
          </a:gradFill>
        </p:spPr>
        <p:txBody>
          <a:bodyPr wrap="square" rtlCol="0">
            <a:spAutoFit/>
          </a:bodyPr>
          <a:lstStyle/>
          <a:p>
            <a:pPr algn="ctr"/>
            <a:r>
              <a:rPr lang="fr-FR" sz="1600" dirty="0">
                <a:solidFill>
                  <a:srgbClr val="C00000"/>
                </a:solidFill>
              </a:rPr>
              <a:t>Représentent le projet global de gestion des ressources humaines</a:t>
            </a:r>
          </a:p>
        </p:txBody>
      </p:sp>
      <p:sp>
        <p:nvSpPr>
          <p:cNvPr id="12" name="ZoneTexte 11">
            <a:extLst>
              <a:ext uri="{FF2B5EF4-FFF2-40B4-BE49-F238E27FC236}">
                <a16:creationId xmlns:a16="http://schemas.microsoft.com/office/drawing/2014/main" id="{58FC2AE6-262E-6100-D99B-B579B6D968D0}"/>
              </a:ext>
            </a:extLst>
          </p:cNvPr>
          <p:cNvSpPr txBox="1"/>
          <p:nvPr/>
        </p:nvSpPr>
        <p:spPr>
          <a:xfrm>
            <a:off x="382120" y="4130490"/>
            <a:ext cx="4288420" cy="584775"/>
          </a:xfrm>
          <a:prstGeom prst="rect">
            <a:avLst/>
          </a:prstGeom>
          <a:gradFill flip="none" rotWithShape="1">
            <a:gsLst>
              <a:gs pos="0">
                <a:srgbClr val="1A767B">
                  <a:tint val="66000"/>
                  <a:satMod val="160000"/>
                </a:srgbClr>
              </a:gs>
              <a:gs pos="50000">
                <a:srgbClr val="1A767B">
                  <a:tint val="44500"/>
                  <a:satMod val="160000"/>
                </a:srgbClr>
              </a:gs>
              <a:gs pos="100000">
                <a:srgbClr val="1A767B">
                  <a:tint val="23500"/>
                  <a:satMod val="160000"/>
                </a:srgbClr>
              </a:gs>
            </a:gsLst>
            <a:lin ang="13500000" scaled="1"/>
            <a:tileRect/>
          </a:gradFill>
        </p:spPr>
        <p:txBody>
          <a:bodyPr wrap="square" rtlCol="0">
            <a:spAutoFit/>
          </a:bodyPr>
          <a:lstStyle/>
          <a:p>
            <a:pPr algn="ctr"/>
            <a:r>
              <a:rPr lang="fr-FR" sz="1600" dirty="0">
                <a:solidFill>
                  <a:srgbClr val="C00000"/>
                </a:solidFill>
              </a:rPr>
              <a:t>Définissent des enjeux et des objectifs en lien avec les politiques publiques de la collectivité</a:t>
            </a:r>
          </a:p>
        </p:txBody>
      </p:sp>
      <p:sp>
        <p:nvSpPr>
          <p:cNvPr id="16" name="ZoneTexte 15">
            <a:extLst>
              <a:ext uri="{FF2B5EF4-FFF2-40B4-BE49-F238E27FC236}">
                <a16:creationId xmlns:a16="http://schemas.microsoft.com/office/drawing/2014/main" id="{BA92EB24-7B78-DF42-D0AF-9C04A1BE6385}"/>
              </a:ext>
            </a:extLst>
          </p:cNvPr>
          <p:cNvSpPr txBox="1"/>
          <p:nvPr/>
        </p:nvSpPr>
        <p:spPr>
          <a:xfrm>
            <a:off x="2546826" y="3128421"/>
            <a:ext cx="2814222" cy="584775"/>
          </a:xfrm>
          <a:prstGeom prst="rect">
            <a:avLst/>
          </a:prstGeom>
          <a:gradFill flip="none" rotWithShape="1">
            <a:gsLst>
              <a:gs pos="0">
                <a:srgbClr val="1A767B">
                  <a:tint val="66000"/>
                  <a:satMod val="160000"/>
                </a:srgbClr>
              </a:gs>
              <a:gs pos="50000">
                <a:srgbClr val="1A767B">
                  <a:tint val="44500"/>
                  <a:satMod val="160000"/>
                </a:srgbClr>
              </a:gs>
              <a:gs pos="100000">
                <a:srgbClr val="1A767B">
                  <a:tint val="23500"/>
                  <a:satMod val="160000"/>
                </a:srgbClr>
              </a:gs>
            </a:gsLst>
            <a:lin ang="13500000" scaled="1"/>
            <a:tileRect/>
          </a:gradFill>
        </p:spPr>
        <p:txBody>
          <a:bodyPr wrap="square" rtlCol="0">
            <a:spAutoFit/>
          </a:bodyPr>
          <a:lstStyle/>
          <a:p>
            <a:pPr algn="ctr"/>
            <a:r>
              <a:rPr lang="fr-FR" sz="1600" dirty="0">
                <a:solidFill>
                  <a:srgbClr val="C00000"/>
                </a:solidFill>
              </a:rPr>
              <a:t>Outil juridique de gestion des Ressources Humaines</a:t>
            </a:r>
          </a:p>
        </p:txBody>
      </p:sp>
      <p:sp>
        <p:nvSpPr>
          <p:cNvPr id="17" name="ZoneTexte 16">
            <a:extLst>
              <a:ext uri="{FF2B5EF4-FFF2-40B4-BE49-F238E27FC236}">
                <a16:creationId xmlns:a16="http://schemas.microsoft.com/office/drawing/2014/main" id="{C335D4F8-4EA2-6514-3E18-785614C47EC9}"/>
              </a:ext>
            </a:extLst>
          </p:cNvPr>
          <p:cNvSpPr txBox="1"/>
          <p:nvPr/>
        </p:nvSpPr>
        <p:spPr>
          <a:xfrm>
            <a:off x="7033528" y="4882411"/>
            <a:ext cx="3344961" cy="584775"/>
          </a:xfrm>
          <a:prstGeom prst="rect">
            <a:avLst/>
          </a:prstGeom>
          <a:gradFill flip="none" rotWithShape="1">
            <a:gsLst>
              <a:gs pos="0">
                <a:srgbClr val="1A767B">
                  <a:tint val="66000"/>
                  <a:satMod val="160000"/>
                </a:srgbClr>
              </a:gs>
              <a:gs pos="50000">
                <a:srgbClr val="1A767B">
                  <a:tint val="44500"/>
                  <a:satMod val="160000"/>
                </a:srgbClr>
              </a:gs>
              <a:gs pos="100000">
                <a:srgbClr val="1A767B">
                  <a:tint val="23500"/>
                  <a:satMod val="160000"/>
                </a:srgbClr>
              </a:gs>
            </a:gsLst>
            <a:lin ang="13500000" scaled="1"/>
            <a:tileRect/>
          </a:gradFill>
        </p:spPr>
        <p:txBody>
          <a:bodyPr wrap="square" rtlCol="0">
            <a:spAutoFit/>
          </a:bodyPr>
          <a:lstStyle/>
          <a:p>
            <a:pPr algn="ctr"/>
            <a:r>
              <a:rPr lang="fr-FR" sz="1600" dirty="0">
                <a:solidFill>
                  <a:srgbClr val="C00000"/>
                </a:solidFill>
              </a:rPr>
              <a:t>Précisent le cadre de prise de décision de l’Autorité Territoriale</a:t>
            </a:r>
          </a:p>
        </p:txBody>
      </p:sp>
      <p:sp>
        <p:nvSpPr>
          <p:cNvPr id="18" name="ZoneTexte 17">
            <a:extLst>
              <a:ext uri="{FF2B5EF4-FFF2-40B4-BE49-F238E27FC236}">
                <a16:creationId xmlns:a16="http://schemas.microsoft.com/office/drawing/2014/main" id="{EABFD40B-BC99-9A2D-FA19-A8CDDFC06C33}"/>
              </a:ext>
            </a:extLst>
          </p:cNvPr>
          <p:cNvSpPr txBox="1"/>
          <p:nvPr/>
        </p:nvSpPr>
        <p:spPr>
          <a:xfrm>
            <a:off x="7355259" y="3852452"/>
            <a:ext cx="4185712" cy="584775"/>
          </a:xfrm>
          <a:prstGeom prst="rect">
            <a:avLst/>
          </a:prstGeom>
          <a:gradFill flip="none" rotWithShape="1">
            <a:gsLst>
              <a:gs pos="0">
                <a:srgbClr val="1A767B">
                  <a:tint val="66000"/>
                  <a:satMod val="160000"/>
                </a:srgbClr>
              </a:gs>
              <a:gs pos="50000">
                <a:srgbClr val="1A767B">
                  <a:tint val="44500"/>
                  <a:satMod val="160000"/>
                </a:srgbClr>
              </a:gs>
              <a:gs pos="100000">
                <a:srgbClr val="1A767B">
                  <a:tint val="23500"/>
                  <a:satMod val="160000"/>
                </a:srgbClr>
              </a:gs>
            </a:gsLst>
            <a:lin ang="13500000" scaled="1"/>
            <a:tileRect/>
          </a:gradFill>
        </p:spPr>
        <p:txBody>
          <a:bodyPr wrap="square" rtlCol="0">
            <a:spAutoFit/>
          </a:bodyPr>
          <a:lstStyle/>
          <a:p>
            <a:pPr algn="ctr"/>
            <a:r>
              <a:rPr lang="fr-FR" sz="1600" dirty="0">
                <a:solidFill>
                  <a:srgbClr val="C00000"/>
                </a:solidFill>
              </a:rPr>
              <a:t>Fixent le cap de l’action de la collectivité en matière de gestion des ressources humaines</a:t>
            </a:r>
          </a:p>
        </p:txBody>
      </p:sp>
      <p:sp>
        <p:nvSpPr>
          <p:cNvPr id="19" name="ZoneTexte 18">
            <a:extLst>
              <a:ext uri="{FF2B5EF4-FFF2-40B4-BE49-F238E27FC236}">
                <a16:creationId xmlns:a16="http://schemas.microsoft.com/office/drawing/2014/main" id="{45C5BCD4-9024-1025-7037-0CEDE5BCC775}"/>
              </a:ext>
            </a:extLst>
          </p:cNvPr>
          <p:cNvSpPr txBox="1"/>
          <p:nvPr/>
        </p:nvSpPr>
        <p:spPr>
          <a:xfrm>
            <a:off x="6521894" y="3162271"/>
            <a:ext cx="3123280" cy="338554"/>
          </a:xfrm>
          <a:prstGeom prst="rect">
            <a:avLst/>
          </a:prstGeom>
          <a:gradFill flip="none" rotWithShape="1">
            <a:gsLst>
              <a:gs pos="0">
                <a:srgbClr val="1A767B">
                  <a:tint val="66000"/>
                  <a:satMod val="160000"/>
                </a:srgbClr>
              </a:gs>
              <a:gs pos="50000">
                <a:srgbClr val="1A767B">
                  <a:tint val="44500"/>
                  <a:satMod val="160000"/>
                </a:srgbClr>
              </a:gs>
              <a:gs pos="100000">
                <a:srgbClr val="1A767B">
                  <a:tint val="23500"/>
                  <a:satMod val="160000"/>
                </a:srgbClr>
              </a:gs>
            </a:gsLst>
            <a:lin ang="13500000" scaled="1"/>
            <a:tileRect/>
          </a:gradFill>
        </p:spPr>
        <p:txBody>
          <a:bodyPr wrap="square" rtlCol="0">
            <a:spAutoFit/>
          </a:bodyPr>
          <a:lstStyle/>
          <a:p>
            <a:pPr algn="ctr"/>
            <a:r>
              <a:rPr lang="fr-FR" sz="1600" dirty="0">
                <a:solidFill>
                  <a:srgbClr val="C00000"/>
                </a:solidFill>
              </a:rPr>
              <a:t>S’adressent à l’ensemble des agents</a:t>
            </a:r>
          </a:p>
        </p:txBody>
      </p:sp>
    </p:spTree>
    <p:extLst>
      <p:ext uri="{BB962C8B-B14F-4D97-AF65-F5344CB8AC3E}">
        <p14:creationId xmlns:p14="http://schemas.microsoft.com/office/powerpoint/2010/main" val="1714039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F3B2D01C-A8A3-53BF-C88E-1A977FCB7408}"/>
              </a:ext>
            </a:extLst>
          </p:cNvPr>
          <p:cNvSpPr>
            <a:spLocks noGrp="1"/>
          </p:cNvSpPr>
          <p:nvPr>
            <p:ph type="ftr" sz="quarter" idx="11"/>
          </p:nvPr>
        </p:nvSpPr>
        <p:spPr/>
        <p:txBody>
          <a:bodyPr/>
          <a:lstStyle/>
          <a:p>
            <a:pPr algn="l"/>
            <a:r>
              <a:rPr lang="fr-FR"/>
              <a:t>CDG58 - PRÉSENTATION </a:t>
            </a:r>
            <a:endParaRPr lang="fr-FR" dirty="0"/>
          </a:p>
        </p:txBody>
      </p:sp>
      <p:graphicFrame>
        <p:nvGraphicFramePr>
          <p:cNvPr id="7" name="Diagramme 6">
            <a:extLst>
              <a:ext uri="{FF2B5EF4-FFF2-40B4-BE49-F238E27FC236}">
                <a16:creationId xmlns:a16="http://schemas.microsoft.com/office/drawing/2014/main" id="{42BC3D49-98D1-B2A4-BA1B-9210DE9E1F95}"/>
              </a:ext>
            </a:extLst>
          </p:cNvPr>
          <p:cNvGraphicFramePr/>
          <p:nvPr>
            <p:extLst>
              <p:ext uri="{D42A27DB-BD31-4B8C-83A1-F6EECF244321}">
                <p14:modId xmlns:p14="http://schemas.microsoft.com/office/powerpoint/2010/main" val="415399107"/>
              </p:ext>
            </p:extLst>
          </p:nvPr>
        </p:nvGraphicFramePr>
        <p:xfrm>
          <a:off x="190696" y="876392"/>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ZoneTexte 7">
            <a:extLst>
              <a:ext uri="{FF2B5EF4-FFF2-40B4-BE49-F238E27FC236}">
                <a16:creationId xmlns:a16="http://schemas.microsoft.com/office/drawing/2014/main" id="{BD8712E0-204C-A883-DDB5-006B0D313693}"/>
              </a:ext>
            </a:extLst>
          </p:cNvPr>
          <p:cNvSpPr txBox="1"/>
          <p:nvPr/>
        </p:nvSpPr>
        <p:spPr>
          <a:xfrm>
            <a:off x="3445590" y="1791740"/>
            <a:ext cx="4535435" cy="1077218"/>
          </a:xfrm>
          <a:prstGeom prst="rect">
            <a:avLst/>
          </a:prstGeom>
          <a:solidFill>
            <a:srgbClr val="2E365C"/>
          </a:solidFill>
        </p:spPr>
        <p:txBody>
          <a:bodyPr wrap="square" rtlCol="0">
            <a:spAutoFit/>
          </a:bodyPr>
          <a:lstStyle/>
          <a:p>
            <a:pPr algn="just"/>
            <a:r>
              <a:rPr lang="fr-FR"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Détermine la stratégie pluriannuelle de pilotage des Ressources Humaines, notamment en matière de Gestion Prévisionnelle des Emplois, des Effectifs et des Compétences </a:t>
            </a:r>
            <a:r>
              <a:rPr lang="fr-FR" sz="16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(GPEEC) </a:t>
            </a:r>
            <a:endParaRPr lang="fr-FR" sz="1600" dirty="0">
              <a:solidFill>
                <a:schemeClr val="bg1"/>
              </a:solidFill>
            </a:endParaRPr>
          </a:p>
        </p:txBody>
      </p:sp>
      <p:sp>
        <p:nvSpPr>
          <p:cNvPr id="9" name="ZoneTexte 8">
            <a:extLst>
              <a:ext uri="{FF2B5EF4-FFF2-40B4-BE49-F238E27FC236}">
                <a16:creationId xmlns:a16="http://schemas.microsoft.com/office/drawing/2014/main" id="{FFCC3197-A08E-43CE-52EE-9552E982F677}"/>
              </a:ext>
            </a:extLst>
          </p:cNvPr>
          <p:cNvSpPr txBox="1"/>
          <p:nvPr/>
        </p:nvSpPr>
        <p:spPr>
          <a:xfrm>
            <a:off x="7899420" y="1455477"/>
            <a:ext cx="3729235" cy="672525"/>
          </a:xfrm>
          <a:prstGeom prst="leftArrow">
            <a:avLst/>
          </a:prstGeom>
          <a:solidFill>
            <a:schemeClr val="bg1"/>
          </a:solidFill>
          <a:ln>
            <a:solidFill>
              <a:srgbClr val="232C58"/>
            </a:solidFill>
          </a:ln>
          <a:effectLst>
            <a:outerShdw blurRad="63500" sx="102000" sy="102000" algn="ctr" rotWithShape="0">
              <a:prstClr val="black">
                <a:alpha val="40000"/>
              </a:prstClr>
            </a:outerShdw>
          </a:effectLst>
        </p:spPr>
        <p:txBody>
          <a:bodyPr wrap="square" rtlCol="0">
            <a:spAutoFit/>
          </a:bodyPr>
          <a:lstStyle/>
          <a:p>
            <a:r>
              <a:rPr lang="fr-FR" sz="1600" b="1" dirty="0">
                <a:solidFill>
                  <a:srgbClr val="2E365C"/>
                </a:solidFill>
              </a:rPr>
              <a:t>Porte sur l’emploi et les compétences</a:t>
            </a:r>
          </a:p>
        </p:txBody>
      </p:sp>
      <p:sp>
        <p:nvSpPr>
          <p:cNvPr id="10" name="ZoneTexte 9">
            <a:extLst>
              <a:ext uri="{FF2B5EF4-FFF2-40B4-BE49-F238E27FC236}">
                <a16:creationId xmlns:a16="http://schemas.microsoft.com/office/drawing/2014/main" id="{12F5936A-8D64-DDCD-E191-EA353CF5655D}"/>
              </a:ext>
            </a:extLst>
          </p:cNvPr>
          <p:cNvSpPr txBox="1"/>
          <p:nvPr/>
        </p:nvSpPr>
        <p:spPr>
          <a:xfrm>
            <a:off x="4853308" y="4575184"/>
            <a:ext cx="4437308" cy="923330"/>
          </a:xfrm>
          <a:prstGeom prst="rect">
            <a:avLst/>
          </a:prstGeom>
          <a:solidFill>
            <a:srgbClr val="F49517"/>
          </a:solidFill>
        </p:spPr>
        <p:txBody>
          <a:bodyPr wrap="square" rtlCol="0">
            <a:spAutoFit/>
          </a:bodyPr>
          <a:lstStyle/>
          <a:p>
            <a:r>
              <a:rPr lang="fr-FR" dirty="0">
                <a:solidFill>
                  <a:schemeClr val="bg1"/>
                </a:solidFill>
                <a:latin typeface="Calibri" panose="020F0502020204030204" pitchFamily="34" charset="0"/>
                <a:ea typeface="Calibri" panose="020F0502020204030204" pitchFamily="34" charset="0"/>
                <a:cs typeface="Times New Roman" panose="02020603050405020304" pitchFamily="18" charset="0"/>
              </a:rPr>
              <a:t>Fixe</a:t>
            </a:r>
            <a:r>
              <a:rPr lang="fr-F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des orientations générales en matière de promotion interne et de valorisation des parcours</a:t>
            </a:r>
            <a:r>
              <a:rPr lang="fr-FR" sz="18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fr-F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(avancement de grade)</a:t>
            </a:r>
            <a:endParaRPr lang="fr-FR" dirty="0">
              <a:solidFill>
                <a:schemeClr val="bg1"/>
              </a:solidFill>
            </a:endParaRPr>
          </a:p>
        </p:txBody>
      </p:sp>
      <p:sp>
        <p:nvSpPr>
          <p:cNvPr id="11" name="ZoneTexte 10">
            <a:extLst>
              <a:ext uri="{FF2B5EF4-FFF2-40B4-BE49-F238E27FC236}">
                <a16:creationId xmlns:a16="http://schemas.microsoft.com/office/drawing/2014/main" id="{AC662F6D-6685-823C-E818-F3A5A2A02E83}"/>
              </a:ext>
            </a:extLst>
          </p:cNvPr>
          <p:cNvSpPr txBox="1"/>
          <p:nvPr/>
        </p:nvSpPr>
        <p:spPr>
          <a:xfrm>
            <a:off x="9169091" y="4492702"/>
            <a:ext cx="2534337" cy="672525"/>
          </a:xfrm>
          <a:prstGeom prst="leftArrow">
            <a:avLst/>
          </a:prstGeom>
          <a:solidFill>
            <a:schemeClr val="bg1"/>
          </a:solidFill>
          <a:ln>
            <a:solidFill>
              <a:srgbClr val="F49517"/>
            </a:solidFill>
          </a:ln>
          <a:effectLst>
            <a:outerShdw blurRad="63500" sx="102000" sy="102000" algn="ctr" rotWithShape="0">
              <a:prstClr val="black">
                <a:alpha val="40000"/>
              </a:prstClr>
            </a:outerShdw>
          </a:effectLst>
        </p:spPr>
        <p:txBody>
          <a:bodyPr wrap="square" rtlCol="0">
            <a:spAutoFit/>
          </a:bodyPr>
          <a:lstStyle/>
          <a:p>
            <a:r>
              <a:rPr lang="fr-FR" sz="1600" b="1" dirty="0">
                <a:solidFill>
                  <a:srgbClr val="F49517"/>
                </a:solidFill>
              </a:rPr>
              <a:t>Porte sur la carrière</a:t>
            </a:r>
          </a:p>
        </p:txBody>
      </p:sp>
      <p:sp>
        <p:nvSpPr>
          <p:cNvPr id="2" name="Titre 1">
            <a:extLst>
              <a:ext uri="{FF2B5EF4-FFF2-40B4-BE49-F238E27FC236}">
                <a16:creationId xmlns:a16="http://schemas.microsoft.com/office/drawing/2014/main" id="{47ACD4B9-B4F1-2746-68E7-A87ED3528AEC}"/>
              </a:ext>
            </a:extLst>
          </p:cNvPr>
          <p:cNvSpPr>
            <a:spLocks noGrp="1"/>
          </p:cNvSpPr>
          <p:nvPr>
            <p:ph type="title"/>
          </p:nvPr>
        </p:nvSpPr>
        <p:spPr>
          <a:xfrm>
            <a:off x="190696" y="222434"/>
            <a:ext cx="4745288" cy="646331"/>
          </a:xfrm>
          <a:effectLst>
            <a:outerShdw blurRad="50800" dist="38100" dir="13500000" algn="br" rotWithShape="0">
              <a:prstClr val="black">
                <a:alpha val="40000"/>
              </a:prstClr>
            </a:outerShdw>
          </a:effectLst>
        </p:spPr>
        <p:txBody>
          <a:bodyPr>
            <a:normAutofit/>
          </a:bodyPr>
          <a:lstStyle/>
          <a:p>
            <a:r>
              <a:rPr lang="fr-FR" sz="2800" b="1" dirty="0">
                <a:solidFill>
                  <a:srgbClr val="2E365C"/>
                </a:solidFill>
                <a:latin typeface="Futura LT" panose="02000503000000000000" pitchFamily="2" charset="0"/>
                <a:ea typeface="+mj-ea"/>
                <a:cs typeface="+mj-cs"/>
              </a:rPr>
              <a:t>COMPOSITION </a:t>
            </a:r>
          </a:p>
        </p:txBody>
      </p:sp>
    </p:spTree>
    <p:extLst>
      <p:ext uri="{BB962C8B-B14F-4D97-AF65-F5344CB8AC3E}">
        <p14:creationId xmlns:p14="http://schemas.microsoft.com/office/powerpoint/2010/main" val="1589953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3EC06F51-80A3-6196-B87B-5B3679750C2C}"/>
              </a:ext>
            </a:extLst>
          </p:cNvPr>
          <p:cNvSpPr>
            <a:spLocks noGrp="1"/>
          </p:cNvSpPr>
          <p:nvPr>
            <p:ph type="ftr" sz="quarter" idx="11"/>
          </p:nvPr>
        </p:nvSpPr>
        <p:spPr/>
        <p:txBody>
          <a:bodyPr/>
          <a:lstStyle/>
          <a:p>
            <a:pPr algn="l"/>
            <a:r>
              <a:rPr lang="fr-FR"/>
              <a:t>CDG58 - PRÉSENTATION </a:t>
            </a:r>
            <a:endParaRPr lang="fr-FR" dirty="0"/>
          </a:p>
        </p:txBody>
      </p:sp>
      <p:graphicFrame>
        <p:nvGraphicFramePr>
          <p:cNvPr id="4" name="Diagramme 3">
            <a:extLst>
              <a:ext uri="{FF2B5EF4-FFF2-40B4-BE49-F238E27FC236}">
                <a16:creationId xmlns:a16="http://schemas.microsoft.com/office/drawing/2014/main" id="{56378101-AA1C-1BD8-282F-49E360CE261B}"/>
              </a:ext>
            </a:extLst>
          </p:cNvPr>
          <p:cNvGraphicFramePr/>
          <p:nvPr>
            <p:extLst>
              <p:ext uri="{D42A27DB-BD31-4B8C-83A1-F6EECF244321}">
                <p14:modId xmlns:p14="http://schemas.microsoft.com/office/powerpoint/2010/main" val="1321959707"/>
              </p:ext>
            </p:extLst>
          </p:nvPr>
        </p:nvGraphicFramePr>
        <p:xfrm>
          <a:off x="157295" y="1236546"/>
          <a:ext cx="10620196" cy="35741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re 1">
            <a:extLst>
              <a:ext uri="{FF2B5EF4-FFF2-40B4-BE49-F238E27FC236}">
                <a16:creationId xmlns:a16="http://schemas.microsoft.com/office/drawing/2014/main" id="{640D44FA-99E0-DB68-2F69-6A6C723CDDC3}"/>
              </a:ext>
            </a:extLst>
          </p:cNvPr>
          <p:cNvSpPr>
            <a:spLocks noGrp="1"/>
          </p:cNvSpPr>
          <p:nvPr>
            <p:ph type="title"/>
          </p:nvPr>
        </p:nvSpPr>
        <p:spPr>
          <a:xfrm>
            <a:off x="181206" y="184804"/>
            <a:ext cx="1869489" cy="593663"/>
          </a:xfrm>
          <a:effectLst>
            <a:outerShdw blurRad="50800" dist="38100" dir="13500000" algn="br" rotWithShape="0">
              <a:prstClr val="black">
                <a:alpha val="40000"/>
              </a:prstClr>
            </a:outerShdw>
          </a:effectLst>
        </p:spPr>
        <p:txBody>
          <a:bodyPr>
            <a:normAutofit/>
          </a:bodyPr>
          <a:lstStyle/>
          <a:p>
            <a:r>
              <a:rPr lang="fr-FR" sz="2800" dirty="0">
                <a:solidFill>
                  <a:srgbClr val="1A767B"/>
                </a:solidFill>
              </a:rPr>
              <a:t>VOLET 1</a:t>
            </a:r>
          </a:p>
        </p:txBody>
      </p:sp>
      <p:sp>
        <p:nvSpPr>
          <p:cNvPr id="15" name="ZoneTexte 14">
            <a:extLst>
              <a:ext uri="{FF2B5EF4-FFF2-40B4-BE49-F238E27FC236}">
                <a16:creationId xmlns:a16="http://schemas.microsoft.com/office/drawing/2014/main" id="{4F5B934C-C662-A663-1B53-E2A122A76EC1}"/>
              </a:ext>
            </a:extLst>
          </p:cNvPr>
          <p:cNvSpPr txBox="1"/>
          <p:nvPr/>
        </p:nvSpPr>
        <p:spPr>
          <a:xfrm>
            <a:off x="606641" y="4705611"/>
            <a:ext cx="3204839" cy="1625958"/>
          </a:xfrm>
          <a:prstGeom prst="rect">
            <a:avLst/>
          </a:prstGeom>
          <a:noFill/>
        </p:spPr>
        <p:txBody>
          <a:bodyPr wrap="square" rtlCol="0">
            <a:spAutoFit/>
          </a:bodyPr>
          <a:lstStyle/>
          <a:p>
            <a:pPr algn="just">
              <a:lnSpc>
                <a:spcPct val="115000"/>
              </a:lnSpc>
              <a:spcAft>
                <a:spcPts val="1000"/>
              </a:spcAft>
            </a:pPr>
            <a:r>
              <a:rPr lang="fr-FR" sz="1000" b="1" dirty="0">
                <a:solidFill>
                  <a:srgbClr val="F49517"/>
                </a:solidFill>
                <a:effectLst/>
                <a:latin typeface="Calibri" panose="020F0502020204030204" pitchFamily="34" charset="0"/>
                <a:ea typeface="Calibri" panose="020F0502020204030204" pitchFamily="34" charset="0"/>
                <a:cs typeface="Times New Roman" panose="02020603050405020304" pitchFamily="18" charset="0"/>
              </a:rPr>
              <a:t>Dresser un état des lieux de la collectivité en matière d’effectifs en s’appuyant sur le bilan social. Peuvent par exemple figurer :</a:t>
            </a:r>
          </a:p>
          <a:p>
            <a:pPr marL="342900" lvl="0" indent="-342900" algn="just">
              <a:lnSpc>
                <a:spcPct val="115000"/>
              </a:lnSpc>
              <a:buFont typeface="Calibri" panose="020F0502020204030204" pitchFamily="34" charset="0"/>
              <a:buChar char="-"/>
            </a:pPr>
            <a:r>
              <a:rPr lang="fr-FR" sz="1000" b="1" dirty="0">
                <a:solidFill>
                  <a:srgbClr val="F49517"/>
                </a:solidFill>
                <a:effectLst/>
                <a:latin typeface="Calibri" panose="020F0502020204030204" pitchFamily="34" charset="0"/>
                <a:ea typeface="Calibri" panose="020F0502020204030204" pitchFamily="34" charset="0"/>
                <a:cs typeface="Times New Roman" panose="02020603050405020304" pitchFamily="18" charset="0"/>
              </a:rPr>
              <a:t>Les effectifs globaux fonctionnaires/contractuels,</a:t>
            </a:r>
          </a:p>
          <a:p>
            <a:pPr marL="342900" lvl="0" indent="-342900" algn="just">
              <a:lnSpc>
                <a:spcPct val="115000"/>
              </a:lnSpc>
              <a:buFont typeface="Calibri" panose="020F0502020204030204" pitchFamily="34" charset="0"/>
              <a:buChar char="-"/>
            </a:pPr>
            <a:r>
              <a:rPr lang="fr-FR" sz="1000" b="1" dirty="0">
                <a:solidFill>
                  <a:srgbClr val="F49517"/>
                </a:solidFill>
                <a:effectLst/>
                <a:latin typeface="Calibri" panose="020F0502020204030204" pitchFamily="34" charset="0"/>
                <a:ea typeface="Calibri" panose="020F0502020204030204" pitchFamily="34" charset="0"/>
                <a:cs typeface="Times New Roman" panose="02020603050405020304" pitchFamily="18" charset="0"/>
              </a:rPr>
              <a:t>La répartition des agents par catégorie A/B/C,</a:t>
            </a:r>
          </a:p>
          <a:p>
            <a:pPr marL="342900" lvl="0" indent="-342900" algn="just">
              <a:lnSpc>
                <a:spcPct val="115000"/>
              </a:lnSpc>
              <a:buFont typeface="Calibri" panose="020F0502020204030204" pitchFamily="34" charset="0"/>
              <a:buChar char="-"/>
            </a:pPr>
            <a:r>
              <a:rPr lang="fr-FR" sz="1000" b="1" dirty="0">
                <a:solidFill>
                  <a:srgbClr val="F49517"/>
                </a:solidFill>
                <a:effectLst/>
                <a:latin typeface="Calibri" panose="020F0502020204030204" pitchFamily="34" charset="0"/>
                <a:ea typeface="Calibri" panose="020F0502020204030204" pitchFamily="34" charset="0"/>
                <a:cs typeface="Times New Roman" panose="02020603050405020304" pitchFamily="18" charset="0"/>
              </a:rPr>
              <a:t>La répartition des agents par filière et par service,</a:t>
            </a:r>
          </a:p>
          <a:p>
            <a:pPr marL="342900" lvl="0" indent="-342900" algn="just">
              <a:lnSpc>
                <a:spcPct val="115000"/>
              </a:lnSpc>
              <a:buFont typeface="Calibri" panose="020F0502020204030204" pitchFamily="34" charset="0"/>
              <a:buChar char="-"/>
            </a:pPr>
            <a:r>
              <a:rPr lang="fr-FR" sz="1000" b="1" dirty="0">
                <a:solidFill>
                  <a:srgbClr val="F49517"/>
                </a:solidFill>
                <a:effectLst/>
                <a:latin typeface="Calibri" panose="020F0502020204030204" pitchFamily="34" charset="0"/>
                <a:ea typeface="Calibri" panose="020F0502020204030204" pitchFamily="34" charset="0"/>
                <a:cs typeface="Times New Roman" panose="02020603050405020304" pitchFamily="18" charset="0"/>
              </a:rPr>
              <a:t>La répartition Femmes/Hommes,</a:t>
            </a:r>
          </a:p>
          <a:p>
            <a:pPr marL="342900" lvl="0" indent="-342900" algn="just">
              <a:lnSpc>
                <a:spcPct val="115000"/>
              </a:lnSpc>
              <a:spcAft>
                <a:spcPts val="1000"/>
              </a:spcAft>
              <a:buFont typeface="Calibri" panose="020F0502020204030204" pitchFamily="34" charset="0"/>
              <a:buChar char="-"/>
            </a:pPr>
            <a:r>
              <a:rPr lang="fr-FR" sz="1000" b="1" dirty="0">
                <a:solidFill>
                  <a:srgbClr val="F49517"/>
                </a:solidFill>
                <a:effectLst/>
                <a:latin typeface="Calibri" panose="020F0502020204030204" pitchFamily="34" charset="0"/>
                <a:ea typeface="Calibri" panose="020F0502020204030204" pitchFamily="34" charset="0"/>
                <a:cs typeface="Times New Roman" panose="02020603050405020304" pitchFamily="18" charset="0"/>
              </a:rPr>
              <a:t>Le bilan des métiers et compétences.</a:t>
            </a:r>
          </a:p>
        </p:txBody>
      </p:sp>
      <p:sp>
        <p:nvSpPr>
          <p:cNvPr id="16" name="ZoneTexte 15">
            <a:extLst>
              <a:ext uri="{FF2B5EF4-FFF2-40B4-BE49-F238E27FC236}">
                <a16:creationId xmlns:a16="http://schemas.microsoft.com/office/drawing/2014/main" id="{5C94D6C7-6F7D-FC7F-9ABF-870FA7E038F7}"/>
              </a:ext>
            </a:extLst>
          </p:cNvPr>
          <p:cNvSpPr txBox="1"/>
          <p:nvPr/>
        </p:nvSpPr>
        <p:spPr>
          <a:xfrm>
            <a:off x="3884601" y="4081713"/>
            <a:ext cx="3488925" cy="2156873"/>
          </a:xfrm>
          <a:prstGeom prst="rect">
            <a:avLst/>
          </a:prstGeom>
          <a:noFill/>
        </p:spPr>
        <p:txBody>
          <a:bodyPr wrap="square" rtlCol="0">
            <a:spAutoFit/>
          </a:bodyPr>
          <a:lstStyle/>
          <a:p>
            <a:pPr algn="just">
              <a:lnSpc>
                <a:spcPct val="115000"/>
              </a:lnSpc>
              <a:spcAft>
                <a:spcPts val="1000"/>
              </a:spcAft>
            </a:pPr>
            <a:r>
              <a:rPr lang="fr-FR" sz="1000" b="1" dirty="0">
                <a:solidFill>
                  <a:srgbClr val="1A767B"/>
                </a:solidFill>
                <a:effectLst/>
                <a:latin typeface="Calibri" panose="020F0502020204030204" pitchFamily="34" charset="0"/>
                <a:ea typeface="Calibri" panose="020F0502020204030204" pitchFamily="34" charset="0"/>
                <a:cs typeface="Times New Roman" panose="02020603050405020304" pitchFamily="18" charset="0"/>
              </a:rPr>
              <a:t>Doivent faire apparaître l’ensemble des éléments concernant les évolutions à venir de la collectivité ayant un impact en termes d’organisation et donc de ressources humaines. Les LDG ont précisément comme rôle de définir comment la collectivité va y faire face en termes de ressources humaines.</a:t>
            </a:r>
          </a:p>
          <a:p>
            <a:pPr algn="just">
              <a:lnSpc>
                <a:spcPct val="115000"/>
              </a:lnSpc>
              <a:spcAft>
                <a:spcPts val="1000"/>
              </a:spcAft>
            </a:pPr>
            <a:r>
              <a:rPr lang="fr-FR" sz="1000" b="1" dirty="0">
                <a:solidFill>
                  <a:srgbClr val="1A767B"/>
                </a:solidFill>
                <a:effectLst/>
                <a:latin typeface="Calibri" panose="020F0502020204030204" pitchFamily="34" charset="0"/>
                <a:ea typeface="Calibri" panose="020F0502020204030204" pitchFamily="34" charset="0"/>
                <a:cs typeface="Times New Roman" panose="02020603050405020304" pitchFamily="18" charset="0"/>
              </a:rPr>
              <a:t>En fonction donc de leur possibilité, les collectivités peuvent faire apparaître les éléments concernant la prospective RH des effectifs dont elles disposent : chiffres concernant l’évolution des effectifs de manière pluriannuelle, prévision des départs sur les 3 prochaines années, besoins futurs, tous éléments concernant la gestion prévisionnelle de leurs effectifs.</a:t>
            </a:r>
          </a:p>
        </p:txBody>
      </p:sp>
      <p:sp>
        <p:nvSpPr>
          <p:cNvPr id="17" name="ZoneTexte 16">
            <a:extLst>
              <a:ext uri="{FF2B5EF4-FFF2-40B4-BE49-F238E27FC236}">
                <a16:creationId xmlns:a16="http://schemas.microsoft.com/office/drawing/2014/main" id="{9E0ED9B3-22EA-6DF0-7D06-2918E273A30E}"/>
              </a:ext>
            </a:extLst>
          </p:cNvPr>
          <p:cNvSpPr txBox="1"/>
          <p:nvPr/>
        </p:nvSpPr>
        <p:spPr>
          <a:xfrm>
            <a:off x="7810632" y="3023627"/>
            <a:ext cx="3488925" cy="1979901"/>
          </a:xfrm>
          <a:prstGeom prst="rect">
            <a:avLst/>
          </a:prstGeom>
          <a:noFill/>
        </p:spPr>
        <p:txBody>
          <a:bodyPr wrap="square" rtlCol="0">
            <a:spAutoFit/>
          </a:bodyPr>
          <a:lstStyle/>
          <a:p>
            <a:pPr algn="just">
              <a:lnSpc>
                <a:spcPct val="115000"/>
              </a:lnSpc>
              <a:spcAft>
                <a:spcPts val="1000"/>
              </a:spcAft>
            </a:pPr>
            <a:r>
              <a:rPr lang="fr-FR" sz="1000" b="1"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Doivent permettre de formaliser les différentes politiques RH mises en œuvre au sein de la collectivité et définir les objectifs et les actions à conduire en fonction de son projet.</a:t>
            </a:r>
          </a:p>
          <a:p>
            <a:pPr algn="just">
              <a:lnSpc>
                <a:spcPct val="115000"/>
              </a:lnSpc>
              <a:spcAft>
                <a:spcPts val="1000"/>
              </a:spcAft>
            </a:pPr>
            <a:r>
              <a:rPr lang="fr-FR" sz="1000" b="1"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En fonction de sa taille, la collectivité doit prévoir son plan d’actions et les délais de réalisation qu’elle se fixe. Ces projets peuvent être liés aux orientations générales politiques prévues par les élus pour les mandats à venir (exemples : organisation des services, conditions de travail, recrutement et mobilité, rémunération, télétravail, temps de travail, démarche formation, reclassement, action sociale…).</a:t>
            </a:r>
          </a:p>
        </p:txBody>
      </p:sp>
      <p:sp>
        <p:nvSpPr>
          <p:cNvPr id="18" name="Rectangle : coins arrondis 17">
            <a:extLst>
              <a:ext uri="{FF2B5EF4-FFF2-40B4-BE49-F238E27FC236}">
                <a16:creationId xmlns:a16="http://schemas.microsoft.com/office/drawing/2014/main" id="{3C88F9FC-8D18-5246-D892-C978961B99C0}"/>
              </a:ext>
            </a:extLst>
          </p:cNvPr>
          <p:cNvSpPr/>
          <p:nvPr/>
        </p:nvSpPr>
        <p:spPr>
          <a:xfrm>
            <a:off x="181206" y="619414"/>
            <a:ext cx="6952788" cy="1777018"/>
          </a:xfrm>
          <a:prstGeom prst="round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b="0" i="0" dirty="0">
                <a:solidFill>
                  <a:srgbClr val="232C58"/>
                </a:solidFill>
                <a:effectLst/>
                <a:latin typeface="Chivo"/>
              </a:rPr>
              <a:t>Définit les grands axes en matière de gestion RH menés (ou à mener) durant la période définie.</a:t>
            </a:r>
          </a:p>
          <a:p>
            <a:endParaRPr lang="fr-FR" sz="1200" b="0" i="0" dirty="0">
              <a:solidFill>
                <a:srgbClr val="232C58"/>
              </a:solidFill>
              <a:effectLst/>
              <a:latin typeface="Chivo"/>
            </a:endParaRPr>
          </a:p>
          <a:p>
            <a:r>
              <a:rPr lang="fr-FR" sz="1200" b="0" i="0" dirty="0">
                <a:solidFill>
                  <a:srgbClr val="232C58"/>
                </a:solidFill>
                <a:effectLst/>
                <a:latin typeface="Chivo"/>
              </a:rPr>
              <a:t>Appréciés en fonction des effectifs </a:t>
            </a:r>
            <a:r>
              <a:rPr lang="fr-FR" sz="1200" dirty="0">
                <a:solidFill>
                  <a:srgbClr val="232C58"/>
                </a:solidFill>
                <a:latin typeface="Chivo"/>
              </a:rPr>
              <a:t>et de la taille de collectivité.</a:t>
            </a:r>
          </a:p>
          <a:p>
            <a:endParaRPr lang="fr-FR" sz="1200" b="0" i="0" dirty="0">
              <a:solidFill>
                <a:srgbClr val="232C58"/>
              </a:solidFill>
              <a:effectLst/>
              <a:latin typeface="Chivo"/>
            </a:endParaRPr>
          </a:p>
          <a:p>
            <a:r>
              <a:rPr lang="fr-FR" sz="1200" b="0" i="0" dirty="0">
                <a:solidFill>
                  <a:srgbClr val="232C58"/>
                </a:solidFill>
                <a:effectLst/>
                <a:latin typeface="Chivo"/>
              </a:rPr>
              <a:t>Toutes les collectivités sont concernées mais doivent adapter leurs LDG aux moyens dont elles disposent.</a:t>
            </a:r>
          </a:p>
          <a:p>
            <a:endParaRPr lang="fr-FR" sz="1200" b="0" i="0" dirty="0">
              <a:solidFill>
                <a:srgbClr val="232C58"/>
              </a:solidFill>
              <a:effectLst/>
              <a:latin typeface="Chivo"/>
            </a:endParaRPr>
          </a:p>
          <a:p>
            <a:r>
              <a:rPr lang="fr-FR" sz="1200" b="0" i="0" dirty="0">
                <a:solidFill>
                  <a:srgbClr val="232C58"/>
                </a:solidFill>
                <a:effectLst/>
                <a:latin typeface="Chivo"/>
              </a:rPr>
              <a:t>Tient compte de l’égalité Femmes/Hommes</a:t>
            </a:r>
          </a:p>
        </p:txBody>
      </p:sp>
    </p:spTree>
    <p:extLst>
      <p:ext uri="{BB962C8B-B14F-4D97-AF65-F5344CB8AC3E}">
        <p14:creationId xmlns:p14="http://schemas.microsoft.com/office/powerpoint/2010/main" val="2308305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3EC06F51-80A3-6196-B87B-5B3679750C2C}"/>
              </a:ext>
            </a:extLst>
          </p:cNvPr>
          <p:cNvSpPr>
            <a:spLocks noGrp="1"/>
          </p:cNvSpPr>
          <p:nvPr>
            <p:ph type="ftr" sz="quarter" idx="11"/>
          </p:nvPr>
        </p:nvSpPr>
        <p:spPr/>
        <p:txBody>
          <a:bodyPr/>
          <a:lstStyle/>
          <a:p>
            <a:pPr algn="l"/>
            <a:r>
              <a:rPr lang="fr-FR"/>
              <a:t>CDG58 - PRÉSENTATION </a:t>
            </a:r>
            <a:endParaRPr lang="fr-FR" dirty="0"/>
          </a:p>
        </p:txBody>
      </p:sp>
      <p:graphicFrame>
        <p:nvGraphicFramePr>
          <p:cNvPr id="4" name="Diagramme 3">
            <a:extLst>
              <a:ext uri="{FF2B5EF4-FFF2-40B4-BE49-F238E27FC236}">
                <a16:creationId xmlns:a16="http://schemas.microsoft.com/office/drawing/2014/main" id="{56378101-AA1C-1BD8-282F-49E360CE261B}"/>
              </a:ext>
            </a:extLst>
          </p:cNvPr>
          <p:cNvGraphicFramePr/>
          <p:nvPr>
            <p:extLst>
              <p:ext uri="{D42A27DB-BD31-4B8C-83A1-F6EECF244321}">
                <p14:modId xmlns:p14="http://schemas.microsoft.com/office/powerpoint/2010/main" val="2633785837"/>
              </p:ext>
            </p:extLst>
          </p:nvPr>
        </p:nvGraphicFramePr>
        <p:xfrm>
          <a:off x="526906" y="1403623"/>
          <a:ext cx="10765490" cy="31990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re 1">
            <a:extLst>
              <a:ext uri="{FF2B5EF4-FFF2-40B4-BE49-F238E27FC236}">
                <a16:creationId xmlns:a16="http://schemas.microsoft.com/office/drawing/2014/main" id="{640D44FA-99E0-DB68-2F69-6A6C723CDDC3}"/>
              </a:ext>
            </a:extLst>
          </p:cNvPr>
          <p:cNvSpPr>
            <a:spLocks noGrp="1"/>
          </p:cNvSpPr>
          <p:nvPr>
            <p:ph type="title"/>
          </p:nvPr>
        </p:nvSpPr>
        <p:spPr>
          <a:xfrm>
            <a:off x="181206" y="184804"/>
            <a:ext cx="1869489" cy="593663"/>
          </a:xfrm>
          <a:effectLst>
            <a:outerShdw blurRad="50800" dist="38100" dir="13500000" algn="br" rotWithShape="0">
              <a:prstClr val="black">
                <a:alpha val="40000"/>
              </a:prstClr>
            </a:outerShdw>
          </a:effectLst>
        </p:spPr>
        <p:txBody>
          <a:bodyPr>
            <a:normAutofit/>
          </a:bodyPr>
          <a:lstStyle/>
          <a:p>
            <a:r>
              <a:rPr lang="fr-FR" sz="2800" dirty="0">
                <a:solidFill>
                  <a:srgbClr val="1A767B"/>
                </a:solidFill>
              </a:rPr>
              <a:t>VOLET 2</a:t>
            </a:r>
          </a:p>
        </p:txBody>
      </p:sp>
      <p:sp>
        <p:nvSpPr>
          <p:cNvPr id="2" name="Rectangle : coins arrondis 1">
            <a:extLst>
              <a:ext uri="{FF2B5EF4-FFF2-40B4-BE49-F238E27FC236}">
                <a16:creationId xmlns:a16="http://schemas.microsoft.com/office/drawing/2014/main" id="{FC9AF683-9386-C404-7B0E-F41CADC71C40}"/>
              </a:ext>
            </a:extLst>
          </p:cNvPr>
          <p:cNvSpPr/>
          <p:nvPr/>
        </p:nvSpPr>
        <p:spPr>
          <a:xfrm>
            <a:off x="181206" y="576334"/>
            <a:ext cx="8900650" cy="951934"/>
          </a:xfrm>
          <a:prstGeom prst="round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dirty="0">
                <a:solidFill>
                  <a:srgbClr val="232C58"/>
                </a:solidFill>
                <a:latin typeface="Chivo"/>
              </a:rPr>
              <a:t>Vise à préciser les modalités de prise en compte de la valeur professionnelle et des acquis de l’expérience professionnelle des agents.</a:t>
            </a:r>
          </a:p>
          <a:p>
            <a:r>
              <a:rPr lang="fr-FR" sz="1200" b="1" i="0" dirty="0">
                <a:solidFill>
                  <a:srgbClr val="232C58"/>
                </a:solidFill>
                <a:effectLst/>
                <a:latin typeface="Chivo"/>
              </a:rPr>
              <a:t>Fixe ainsi des critères de sélection/priorisation des agents </a:t>
            </a:r>
            <a:r>
              <a:rPr lang="fr-FR" sz="1200" b="1" dirty="0">
                <a:solidFill>
                  <a:srgbClr val="232C58"/>
                </a:solidFill>
                <a:latin typeface="Chivo"/>
              </a:rPr>
              <a:t>selon les points suivants :</a:t>
            </a:r>
            <a:endParaRPr lang="fr-FR" sz="1200" b="1" i="0" dirty="0">
              <a:solidFill>
                <a:srgbClr val="232C58"/>
              </a:solidFill>
              <a:effectLst/>
              <a:latin typeface="Chivo"/>
            </a:endParaRPr>
          </a:p>
        </p:txBody>
      </p:sp>
      <p:sp>
        <p:nvSpPr>
          <p:cNvPr id="7" name="Rectangle : coins arrondis 6">
            <a:extLst>
              <a:ext uri="{FF2B5EF4-FFF2-40B4-BE49-F238E27FC236}">
                <a16:creationId xmlns:a16="http://schemas.microsoft.com/office/drawing/2014/main" id="{BA2220ED-4B7D-4973-E76F-E3A918682D83}"/>
              </a:ext>
            </a:extLst>
          </p:cNvPr>
          <p:cNvSpPr/>
          <p:nvPr/>
        </p:nvSpPr>
        <p:spPr>
          <a:xfrm>
            <a:off x="2050695" y="3906040"/>
            <a:ext cx="8900650" cy="951934"/>
          </a:xfrm>
          <a:prstGeom prst="round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sz="1200" b="0" i="0" dirty="0">
              <a:solidFill>
                <a:srgbClr val="232C58"/>
              </a:solidFill>
              <a:effectLst/>
              <a:latin typeface="Chivo"/>
            </a:endParaRPr>
          </a:p>
        </p:txBody>
      </p:sp>
      <p:sp>
        <p:nvSpPr>
          <p:cNvPr id="9" name="ZoneTexte 8">
            <a:extLst>
              <a:ext uri="{FF2B5EF4-FFF2-40B4-BE49-F238E27FC236}">
                <a16:creationId xmlns:a16="http://schemas.microsoft.com/office/drawing/2014/main" id="{28A0CE09-F899-848F-AF19-4A0E4D4F326D}"/>
              </a:ext>
            </a:extLst>
          </p:cNvPr>
          <p:cNvSpPr txBox="1"/>
          <p:nvPr/>
        </p:nvSpPr>
        <p:spPr>
          <a:xfrm>
            <a:off x="318749" y="4526906"/>
            <a:ext cx="4734302" cy="716991"/>
          </a:xfrm>
          <a:prstGeom prst="rect">
            <a:avLst/>
          </a:prstGeom>
          <a:solidFill>
            <a:schemeClr val="accent2">
              <a:lumMod val="75000"/>
            </a:schemeClr>
          </a:solidFill>
          <a:ln>
            <a:noFill/>
          </a:ln>
          <a:effectLst/>
          <a:scene3d>
            <a:camera prst="orthographicFront"/>
            <a:lightRig rig="threePt" dir="t">
              <a:rot lat="0" lon="0" rev="7500000"/>
            </a:lightRig>
          </a:scene3d>
          <a:sp3d prstMaterial="plastic">
            <a:bevelT w="127000" h="25400" prst="relaxedInset"/>
          </a:sp3d>
        </p:spPr>
        <p:txBody>
          <a:bodyPr wrap="square" rtlCol="0">
            <a:spAutoFit/>
          </a:bodyPr>
          <a:lstStyle/>
          <a:p>
            <a:pPr>
              <a:lnSpc>
                <a:spcPct val="115000"/>
              </a:lnSpc>
              <a:spcAft>
                <a:spcPts val="1000"/>
              </a:spcAft>
            </a:pPr>
            <a:r>
              <a:rPr lang="fr-FR"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La mise en place des critères LDG doit permettre aux collectivités </a:t>
            </a:r>
            <a:r>
              <a:rPr lang="fr-FR"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d’apprécier, de comparer et de prioriser les agents en matière d’évolution professionnelle (avancements, promotions…).</a:t>
            </a:r>
            <a:endParaRPr lang="fr-FR"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ZoneTexte 10">
            <a:extLst>
              <a:ext uri="{FF2B5EF4-FFF2-40B4-BE49-F238E27FC236}">
                <a16:creationId xmlns:a16="http://schemas.microsoft.com/office/drawing/2014/main" id="{3C180C71-366E-FAC5-59FB-B0D0EF7D253E}"/>
              </a:ext>
            </a:extLst>
          </p:cNvPr>
          <p:cNvSpPr txBox="1"/>
          <p:nvPr/>
        </p:nvSpPr>
        <p:spPr>
          <a:xfrm>
            <a:off x="1677757" y="5440204"/>
            <a:ext cx="4373504" cy="716991"/>
          </a:xfrm>
          <a:prstGeom prst="rect">
            <a:avLst/>
          </a:prstGeom>
          <a:gradFill rotWithShape="0">
            <a:gsLst>
              <a:gs pos="0">
                <a:srgbClr val="A5A5A5">
                  <a:hueOff val="0"/>
                  <a:satOff val="0"/>
                  <a:lumOff val="0"/>
                  <a:alphaOff val="0"/>
                  <a:satMod val="103000"/>
                  <a:lumMod val="102000"/>
                  <a:tint val="94000"/>
                </a:srgbClr>
              </a:gs>
              <a:gs pos="50000">
                <a:srgbClr val="A5A5A5">
                  <a:hueOff val="0"/>
                  <a:satOff val="0"/>
                  <a:lumOff val="0"/>
                  <a:alphaOff val="0"/>
                  <a:satMod val="110000"/>
                  <a:lumMod val="100000"/>
                  <a:shade val="100000"/>
                </a:srgbClr>
              </a:gs>
              <a:gs pos="100000">
                <a:srgbClr val="A5A5A5">
                  <a:hueOff val="0"/>
                  <a:satOff val="0"/>
                  <a:lumOff val="0"/>
                  <a:alphaOff val="0"/>
                  <a:lumMod val="99000"/>
                  <a:satMod val="120000"/>
                  <a:shade val="78000"/>
                </a:srgbClr>
              </a:gs>
            </a:gsLst>
            <a:lin ang="5400000" scaled="0"/>
          </a:gradFill>
          <a:ln>
            <a:noFill/>
          </a:ln>
          <a:effectLst/>
          <a:scene3d>
            <a:camera prst="orthographicFront"/>
            <a:lightRig rig="threePt" dir="t">
              <a:rot lat="0" lon="0" rev="7500000"/>
            </a:lightRig>
          </a:scene3d>
          <a:sp3d prstMaterial="plastic">
            <a:bevelT w="127000" h="25400" prst="relaxedInset"/>
          </a:sp3d>
        </p:spPr>
        <p:txBody>
          <a:bodyPr wrap="square" rtlCol="0">
            <a:spAutoFit/>
          </a:bodyPr>
          <a:lstStyle/>
          <a:p>
            <a:pPr algn="just">
              <a:lnSpc>
                <a:spcPct val="115000"/>
              </a:lnSpc>
              <a:spcAft>
                <a:spcPts val="1000"/>
              </a:spcAft>
            </a:pPr>
            <a:r>
              <a:rPr lang="fr-FR" sz="1200" dirty="0">
                <a:solidFill>
                  <a:schemeClr val="bg1"/>
                </a:solidFill>
                <a:latin typeface="Calibri" panose="020F0502020204030204" pitchFamily="34" charset="0"/>
                <a:ea typeface="Calibri" panose="020F0502020204030204" pitchFamily="34" charset="0"/>
                <a:cs typeface="Times New Roman" panose="02020603050405020304" pitchFamily="18" charset="0"/>
              </a:rPr>
              <a:t>Chaque collectivité définit donc </a:t>
            </a:r>
            <a:r>
              <a:rPr lang="fr-FR"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ses orientations et fixe des critères généraux</a:t>
            </a:r>
            <a:r>
              <a:rPr lang="fr-FR"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Elles peuvent comporter des orientations qui sont propres à certains services, cadres d’emplois ou catégories. </a:t>
            </a:r>
          </a:p>
        </p:txBody>
      </p:sp>
      <p:sp>
        <p:nvSpPr>
          <p:cNvPr id="12" name="ZoneTexte 11">
            <a:extLst>
              <a:ext uri="{FF2B5EF4-FFF2-40B4-BE49-F238E27FC236}">
                <a16:creationId xmlns:a16="http://schemas.microsoft.com/office/drawing/2014/main" id="{2BA7B256-8C31-E8B4-93C3-78EC52F0DB4F}"/>
              </a:ext>
            </a:extLst>
          </p:cNvPr>
          <p:cNvSpPr txBox="1"/>
          <p:nvPr/>
        </p:nvSpPr>
        <p:spPr>
          <a:xfrm>
            <a:off x="5742509" y="3381733"/>
            <a:ext cx="6130742" cy="2000548"/>
          </a:xfrm>
          <a:prstGeom prst="rect">
            <a:avLst/>
          </a:prstGeom>
          <a:gradFill rotWithShape="0">
            <a:gsLst>
              <a:gs pos="0">
                <a:srgbClr val="A5A5A5">
                  <a:hueOff val="903533"/>
                  <a:satOff val="33333"/>
                  <a:lumOff val="-4902"/>
                  <a:alphaOff val="0"/>
                  <a:satMod val="103000"/>
                  <a:lumMod val="102000"/>
                  <a:tint val="94000"/>
                </a:srgbClr>
              </a:gs>
              <a:gs pos="50000">
                <a:srgbClr val="A5A5A5">
                  <a:hueOff val="903533"/>
                  <a:satOff val="33333"/>
                  <a:lumOff val="-4902"/>
                  <a:alphaOff val="0"/>
                  <a:satMod val="110000"/>
                  <a:lumMod val="100000"/>
                  <a:shade val="100000"/>
                </a:srgbClr>
              </a:gs>
              <a:gs pos="100000">
                <a:srgbClr val="A5A5A5">
                  <a:hueOff val="903533"/>
                  <a:satOff val="33333"/>
                  <a:lumOff val="-4902"/>
                  <a:alphaOff val="0"/>
                  <a:lumMod val="99000"/>
                  <a:satMod val="120000"/>
                  <a:shade val="78000"/>
                </a:srgbClr>
              </a:gs>
            </a:gsLst>
            <a:lin ang="5400000" scaled="0"/>
          </a:gradFill>
          <a:ln>
            <a:noFill/>
          </a:ln>
          <a:effectLst/>
          <a:scene3d>
            <a:camera prst="orthographicFront"/>
            <a:lightRig rig="threePt" dir="t">
              <a:rot lat="0" lon="0" rev="7500000"/>
            </a:lightRig>
          </a:scene3d>
          <a:sp3d prstMaterial="plastic">
            <a:bevelT w="127000" h="25400" prst="relaxedInset"/>
          </a:sp3d>
        </p:spPr>
        <p:txBody>
          <a:bodyPr wrap="square" rtlCol="0">
            <a:spAutoFit/>
          </a:bodyPr>
          <a:lstStyle/>
          <a:p>
            <a:pPr algn="just"/>
            <a:r>
              <a:rPr lang="fr-FR" sz="1200" dirty="0">
                <a:solidFill>
                  <a:schemeClr val="bg1"/>
                </a:solidFill>
                <a:effectLst/>
                <a:latin typeface="EDAPC C+ Myriad Pro"/>
                <a:ea typeface="Calibri" panose="020F0502020204030204" pitchFamily="34" charset="0"/>
                <a:cs typeface="EDAPC C+ Myriad Pro"/>
              </a:rPr>
              <a:t>La collectivité doit tenir compte de </a:t>
            </a:r>
            <a:r>
              <a:rPr lang="fr-FR" sz="1200" b="1" dirty="0">
                <a:solidFill>
                  <a:schemeClr val="bg1"/>
                </a:solidFill>
                <a:effectLst/>
                <a:latin typeface="EDAPC C+ Myriad Pro"/>
                <a:ea typeface="Calibri" panose="020F0502020204030204" pitchFamily="34" charset="0"/>
                <a:cs typeface="EDAPC C+ Myriad Pro"/>
              </a:rPr>
              <a:t>la valeur professionnelle et des acquis de l’expérience professionnelle </a:t>
            </a:r>
            <a:r>
              <a:rPr lang="fr-FR" sz="1200" dirty="0">
                <a:solidFill>
                  <a:schemeClr val="bg1"/>
                </a:solidFill>
                <a:effectLst/>
                <a:latin typeface="EDAPC C+ Myriad Pro"/>
                <a:ea typeface="Calibri" panose="020F0502020204030204" pitchFamily="34" charset="0"/>
                <a:cs typeface="EDAPC C+ Myriad Pro"/>
              </a:rPr>
              <a:t>qui s’apprécient notamment à travers : </a:t>
            </a:r>
            <a:endParaRPr lang="fr-FR" sz="1400" dirty="0">
              <a:solidFill>
                <a:schemeClr val="bg1"/>
              </a:solidFill>
              <a:effectLst/>
              <a:latin typeface="EDAPC C+ Myriad Pro"/>
              <a:ea typeface="Calibri" panose="020F0502020204030204" pitchFamily="34" charset="0"/>
              <a:cs typeface="EDAPC C+ Myriad Pro"/>
            </a:endParaRPr>
          </a:p>
          <a:p>
            <a:pPr algn="just"/>
            <a:r>
              <a:rPr lang="fr-FR" sz="1400" dirty="0">
                <a:solidFill>
                  <a:schemeClr val="bg1"/>
                </a:solidFill>
                <a:effectLst/>
                <a:latin typeface="EDAPC C+ Myriad Pro"/>
                <a:ea typeface="Calibri" panose="020F0502020204030204" pitchFamily="34" charset="0"/>
                <a:cs typeface="EDAPC C+ Myriad Pro"/>
              </a:rPr>
              <a:t> </a:t>
            </a:r>
          </a:p>
          <a:p>
            <a:pPr marL="800100" lvl="1" indent="-342900" algn="just">
              <a:buFont typeface="Wingdings" panose="05000000000000000000" pitchFamily="2" charset="2"/>
              <a:buChar char="§"/>
            </a:pPr>
            <a:r>
              <a:rPr lang="fr-FR" sz="1200" b="1" dirty="0">
                <a:solidFill>
                  <a:schemeClr val="bg1"/>
                </a:solidFill>
                <a:effectLst/>
                <a:latin typeface="EDAPC B+ Myriad Pro"/>
                <a:ea typeface="Calibri" panose="020F0502020204030204" pitchFamily="34" charset="0"/>
                <a:cs typeface="EDAPC B+ Myriad Pro"/>
              </a:rPr>
              <a:t>la diversité du parcours </a:t>
            </a:r>
            <a:endParaRPr lang="fr-FR" sz="1400" dirty="0">
              <a:solidFill>
                <a:schemeClr val="bg1"/>
              </a:solidFill>
              <a:effectLst/>
              <a:latin typeface="EDAPC C+ Myriad Pro"/>
              <a:ea typeface="Calibri" panose="020F0502020204030204" pitchFamily="34" charset="0"/>
              <a:cs typeface="EDAPC C+ Myriad Pro"/>
            </a:endParaRPr>
          </a:p>
          <a:p>
            <a:pPr marL="800100" lvl="1" indent="-342900" algn="just">
              <a:buFont typeface="Wingdings" panose="05000000000000000000" pitchFamily="2" charset="2"/>
              <a:buChar char="§"/>
            </a:pPr>
            <a:r>
              <a:rPr lang="fr-FR" sz="1200" b="1" dirty="0">
                <a:solidFill>
                  <a:schemeClr val="bg1"/>
                </a:solidFill>
                <a:effectLst/>
                <a:latin typeface="EDAPC B+ Myriad Pro"/>
                <a:ea typeface="Calibri" panose="020F0502020204030204" pitchFamily="34" charset="0"/>
                <a:cs typeface="EDAPC B+ Myriad Pro"/>
              </a:rPr>
              <a:t>les fonctions exercées, </a:t>
            </a:r>
            <a:endParaRPr lang="fr-FR" sz="1400" dirty="0">
              <a:solidFill>
                <a:schemeClr val="bg1"/>
              </a:solidFill>
              <a:effectLst/>
              <a:latin typeface="EDAPC C+ Myriad Pro"/>
              <a:ea typeface="Calibri" panose="020F0502020204030204" pitchFamily="34" charset="0"/>
              <a:cs typeface="EDAPC C+ Myriad Pro"/>
            </a:endParaRPr>
          </a:p>
          <a:p>
            <a:pPr marL="800100" lvl="1" indent="-342900" algn="just">
              <a:buFont typeface="Wingdings" panose="05000000000000000000" pitchFamily="2" charset="2"/>
              <a:buChar char="§"/>
            </a:pPr>
            <a:r>
              <a:rPr lang="fr-FR" sz="1200" b="1" dirty="0">
                <a:solidFill>
                  <a:schemeClr val="bg1"/>
                </a:solidFill>
                <a:effectLst/>
                <a:latin typeface="EDAPC B+ Myriad Pro"/>
                <a:ea typeface="Calibri" panose="020F0502020204030204" pitchFamily="34" charset="0"/>
                <a:cs typeface="EDAPC B+ Myriad Pro"/>
              </a:rPr>
              <a:t>les formations suivies, </a:t>
            </a:r>
            <a:endParaRPr lang="fr-FR" sz="1400" dirty="0">
              <a:solidFill>
                <a:schemeClr val="bg1"/>
              </a:solidFill>
              <a:effectLst/>
              <a:latin typeface="EDAPC C+ Myriad Pro"/>
              <a:ea typeface="Calibri" panose="020F0502020204030204" pitchFamily="34" charset="0"/>
              <a:cs typeface="EDAPC C+ Myriad Pro"/>
            </a:endParaRPr>
          </a:p>
          <a:p>
            <a:pPr marL="800100" lvl="1" indent="-342900" algn="just">
              <a:buFont typeface="Wingdings" panose="05000000000000000000" pitchFamily="2" charset="2"/>
              <a:buChar char="§"/>
            </a:pPr>
            <a:r>
              <a:rPr lang="fr-FR" sz="1200" b="1" dirty="0">
                <a:solidFill>
                  <a:schemeClr val="bg1"/>
                </a:solidFill>
                <a:effectLst/>
                <a:latin typeface="EDAPC B+ Myriad Pro"/>
                <a:ea typeface="Calibri" panose="020F0502020204030204" pitchFamily="34" charset="0"/>
                <a:cs typeface="EDAPC B+ Myriad Pro"/>
              </a:rPr>
              <a:t>les conditions particulières d'exercice, attestant de l'engagement professionnel, </a:t>
            </a:r>
            <a:endParaRPr lang="fr-FR" sz="1400" dirty="0">
              <a:solidFill>
                <a:schemeClr val="bg1"/>
              </a:solidFill>
              <a:effectLst/>
              <a:latin typeface="EDAPC C+ Myriad Pro"/>
              <a:ea typeface="Calibri" panose="020F0502020204030204" pitchFamily="34" charset="0"/>
              <a:cs typeface="EDAPC C+ Myriad Pro"/>
            </a:endParaRPr>
          </a:p>
          <a:p>
            <a:pPr marL="800100" lvl="1" indent="-342900" algn="just">
              <a:buFont typeface="Wingdings" panose="05000000000000000000" pitchFamily="2" charset="2"/>
              <a:buChar char="§"/>
            </a:pPr>
            <a:r>
              <a:rPr lang="fr-FR" sz="1200" b="1" dirty="0">
                <a:solidFill>
                  <a:schemeClr val="bg1"/>
                </a:solidFill>
                <a:effectLst/>
                <a:latin typeface="EDAPC B+ Myriad Pro"/>
                <a:ea typeface="Calibri" panose="020F0502020204030204" pitchFamily="34" charset="0"/>
                <a:cs typeface="EDAPC B+ Myriad Pro"/>
              </a:rPr>
              <a:t>la capacité d'adaptation</a:t>
            </a:r>
            <a:endParaRPr lang="fr-FR" sz="1400" dirty="0">
              <a:solidFill>
                <a:schemeClr val="bg1"/>
              </a:solidFill>
              <a:effectLst/>
              <a:latin typeface="EDAPC C+ Myriad Pro"/>
              <a:ea typeface="Calibri" panose="020F0502020204030204" pitchFamily="34" charset="0"/>
              <a:cs typeface="EDAPC C+ Myriad Pro"/>
            </a:endParaRPr>
          </a:p>
          <a:p>
            <a:pPr marL="800100" lvl="1" indent="-342900" algn="just">
              <a:buFont typeface="Wingdings" panose="05000000000000000000" pitchFamily="2" charset="2"/>
              <a:buChar char="§"/>
            </a:pPr>
            <a:r>
              <a:rPr lang="fr-FR" sz="1200" b="1" dirty="0">
                <a:solidFill>
                  <a:schemeClr val="bg1"/>
                </a:solidFill>
                <a:effectLst/>
                <a:latin typeface="EDAPC B+ Myriad Pro"/>
                <a:ea typeface="Calibri" panose="020F0502020204030204" pitchFamily="34" charset="0"/>
                <a:cs typeface="EDAPC B+ Myriad Pro"/>
              </a:rPr>
              <a:t>et, le cas échéant, l'aptitude à l'encadrement d'équipes.</a:t>
            </a:r>
          </a:p>
          <a:p>
            <a:pPr lvl="1" algn="just"/>
            <a:endParaRPr lang="fr-FR" sz="1400" dirty="0">
              <a:solidFill>
                <a:schemeClr val="bg1"/>
              </a:solidFill>
              <a:effectLst/>
              <a:latin typeface="EDAPC C+ Myriad Pro"/>
              <a:ea typeface="Calibri" panose="020F0502020204030204" pitchFamily="34" charset="0"/>
              <a:cs typeface="EDAPC C+ Myriad Pro"/>
            </a:endParaRPr>
          </a:p>
        </p:txBody>
      </p:sp>
      <p:sp>
        <p:nvSpPr>
          <p:cNvPr id="13" name="ZoneTexte 12">
            <a:extLst>
              <a:ext uri="{FF2B5EF4-FFF2-40B4-BE49-F238E27FC236}">
                <a16:creationId xmlns:a16="http://schemas.microsoft.com/office/drawing/2014/main" id="{3FE5A48B-A693-47B0-2CF1-B7EB4CE1D16D}"/>
              </a:ext>
            </a:extLst>
          </p:cNvPr>
          <p:cNvSpPr txBox="1"/>
          <p:nvPr/>
        </p:nvSpPr>
        <p:spPr>
          <a:xfrm>
            <a:off x="7270925" y="5606899"/>
            <a:ext cx="4373504" cy="504625"/>
          </a:xfrm>
          <a:prstGeom prst="rect">
            <a:avLst/>
          </a:prstGeom>
          <a:gradFill rotWithShape="0">
            <a:gsLst>
              <a:gs pos="0">
                <a:srgbClr val="A5A5A5">
                  <a:hueOff val="2710599"/>
                  <a:satOff val="100000"/>
                  <a:lumOff val="-14706"/>
                  <a:alphaOff val="0"/>
                  <a:satMod val="103000"/>
                  <a:lumMod val="102000"/>
                  <a:tint val="94000"/>
                </a:srgbClr>
              </a:gs>
              <a:gs pos="50000">
                <a:srgbClr val="A5A5A5">
                  <a:hueOff val="2710599"/>
                  <a:satOff val="100000"/>
                  <a:lumOff val="-14706"/>
                  <a:alphaOff val="0"/>
                  <a:satMod val="110000"/>
                  <a:lumMod val="100000"/>
                  <a:shade val="100000"/>
                </a:srgbClr>
              </a:gs>
              <a:gs pos="100000">
                <a:srgbClr val="A5A5A5">
                  <a:hueOff val="2710599"/>
                  <a:satOff val="100000"/>
                  <a:lumOff val="-14706"/>
                  <a:alphaOff val="0"/>
                  <a:lumMod val="99000"/>
                  <a:satMod val="120000"/>
                  <a:shade val="78000"/>
                </a:srgbClr>
              </a:gs>
            </a:gsLst>
            <a:lin ang="5400000" scaled="0"/>
          </a:gradFill>
          <a:ln>
            <a:noFill/>
          </a:ln>
          <a:effectLst/>
          <a:scene3d>
            <a:camera prst="orthographicFront"/>
            <a:lightRig rig="threePt" dir="t">
              <a:rot lat="0" lon="0" rev="7500000"/>
            </a:lightRig>
          </a:scene3d>
          <a:sp3d prstMaterial="plastic">
            <a:bevelT w="127000" h="25400" prst="relaxedInset"/>
          </a:sp3d>
        </p:spPr>
        <p:txBody>
          <a:bodyPr wrap="square" rtlCol="0">
            <a:spAutoFit/>
          </a:bodyPr>
          <a:lstStyle/>
          <a:p>
            <a:pPr algn="just">
              <a:lnSpc>
                <a:spcPct val="115000"/>
              </a:lnSpc>
              <a:spcAft>
                <a:spcPts val="1000"/>
              </a:spcAft>
            </a:pPr>
            <a:r>
              <a:rPr lang="fr-FR" sz="1200" dirty="0">
                <a:solidFill>
                  <a:schemeClr val="bg1"/>
                </a:solidFill>
                <a:latin typeface="Calibri" panose="020F0502020204030204" pitchFamily="34" charset="0"/>
                <a:ea typeface="Calibri" panose="020F0502020204030204" pitchFamily="34" charset="0"/>
                <a:cs typeface="Times New Roman" panose="02020603050405020304" pitchFamily="18" charset="0"/>
              </a:rPr>
              <a:t>Tout en tenant compte également de la part respective des femmes et des hommes dans les cadres d’emplois et grades concernés.</a:t>
            </a:r>
            <a:r>
              <a:rPr lang="fr-FR"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4" name="ZoneTexte 13">
            <a:extLst>
              <a:ext uri="{FF2B5EF4-FFF2-40B4-BE49-F238E27FC236}">
                <a16:creationId xmlns:a16="http://schemas.microsoft.com/office/drawing/2014/main" id="{3081B0B5-8E41-DFCD-29EC-68E253270682}"/>
              </a:ext>
            </a:extLst>
          </p:cNvPr>
          <p:cNvSpPr txBox="1"/>
          <p:nvPr/>
        </p:nvSpPr>
        <p:spPr>
          <a:xfrm>
            <a:off x="377193" y="1462727"/>
            <a:ext cx="3347004" cy="504625"/>
          </a:xfrm>
          <a:prstGeom prst="rect">
            <a:avLst/>
          </a:prstGeom>
          <a:solidFill>
            <a:srgbClr val="F49517"/>
          </a:solidFill>
          <a:ln>
            <a:noFill/>
          </a:ln>
          <a:effectLst/>
          <a:scene3d>
            <a:camera prst="orthographicFront"/>
            <a:lightRig rig="threePt" dir="t">
              <a:rot lat="0" lon="0" rev="7500000"/>
            </a:lightRig>
          </a:scene3d>
          <a:sp3d prstMaterial="plastic">
            <a:bevelT w="127000" h="25400" prst="relaxedInset"/>
          </a:sp3d>
        </p:spPr>
        <p:txBody>
          <a:bodyPr wrap="square" rtlCol="0">
            <a:spAutoFit/>
          </a:bodyPr>
          <a:lstStyle/>
          <a:p>
            <a:pPr algn="just">
              <a:lnSpc>
                <a:spcPct val="115000"/>
              </a:lnSpc>
              <a:spcAft>
                <a:spcPts val="1000"/>
              </a:spcAft>
            </a:pPr>
            <a:r>
              <a:rPr lang="fr-FR"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Suppose obligatoirement de remplir les conditions individuelles d’avancement </a:t>
            </a:r>
          </a:p>
        </p:txBody>
      </p:sp>
    </p:spTree>
    <p:extLst>
      <p:ext uri="{BB962C8B-B14F-4D97-AF65-F5344CB8AC3E}">
        <p14:creationId xmlns:p14="http://schemas.microsoft.com/office/powerpoint/2010/main" val="1568712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3D2DC8BF-C946-AC36-3DF5-D7F78A91C550}"/>
              </a:ext>
            </a:extLst>
          </p:cNvPr>
          <p:cNvSpPr>
            <a:spLocks noGrp="1"/>
          </p:cNvSpPr>
          <p:nvPr>
            <p:ph type="ftr" sz="quarter" idx="11"/>
          </p:nvPr>
        </p:nvSpPr>
        <p:spPr/>
        <p:txBody>
          <a:bodyPr/>
          <a:lstStyle/>
          <a:p>
            <a:pPr algn="l"/>
            <a:r>
              <a:rPr lang="fr-FR"/>
              <a:t>CDG58 - PRÉSENTATION </a:t>
            </a:r>
            <a:endParaRPr lang="fr-FR" dirty="0"/>
          </a:p>
        </p:txBody>
      </p:sp>
      <p:sp>
        <p:nvSpPr>
          <p:cNvPr id="12" name="ZoneTexte 11">
            <a:extLst>
              <a:ext uri="{FF2B5EF4-FFF2-40B4-BE49-F238E27FC236}">
                <a16:creationId xmlns:a16="http://schemas.microsoft.com/office/drawing/2014/main" id="{7CF6BFF7-236C-FD69-1AF4-FCA67989CD9D}"/>
              </a:ext>
            </a:extLst>
          </p:cNvPr>
          <p:cNvSpPr txBox="1"/>
          <p:nvPr/>
        </p:nvSpPr>
        <p:spPr>
          <a:xfrm>
            <a:off x="2317478" y="1069425"/>
            <a:ext cx="3952068" cy="338554"/>
          </a:xfrm>
          <a:prstGeom prst="rect">
            <a:avLst/>
          </a:prstGeom>
          <a:noFill/>
        </p:spPr>
        <p:txBody>
          <a:bodyPr wrap="square" rtlCol="0">
            <a:spAutoFit/>
          </a:bodyPr>
          <a:lstStyle/>
          <a:p>
            <a:r>
              <a:rPr lang="fr-FR" sz="1600" dirty="0">
                <a:solidFill>
                  <a:srgbClr val="1A767B"/>
                </a:solidFill>
              </a:rPr>
              <a:t>Ancienneté (grade, poste, collectivité…)</a:t>
            </a:r>
          </a:p>
        </p:txBody>
      </p:sp>
      <p:sp>
        <p:nvSpPr>
          <p:cNvPr id="6" name="Arc 5">
            <a:extLst>
              <a:ext uri="{FF2B5EF4-FFF2-40B4-BE49-F238E27FC236}">
                <a16:creationId xmlns:a16="http://schemas.microsoft.com/office/drawing/2014/main" id="{779E64EE-73DC-CC08-EBA4-A72E3C0420CA}"/>
              </a:ext>
            </a:extLst>
          </p:cNvPr>
          <p:cNvSpPr/>
          <p:nvPr/>
        </p:nvSpPr>
        <p:spPr>
          <a:xfrm rot="1550335">
            <a:off x="-540212" y="1278883"/>
            <a:ext cx="3829164" cy="3371545"/>
          </a:xfrm>
          <a:prstGeom prst="arc">
            <a:avLst>
              <a:gd name="adj1" fmla="val 15848408"/>
              <a:gd name="adj2" fmla="val 4588566"/>
            </a:avLst>
          </a:prstGeom>
          <a:noFill/>
          <a:ln w="19050">
            <a:solidFill>
              <a:srgbClr val="1A767B"/>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fr-FR">
              <a:solidFill>
                <a:srgbClr val="1A767B"/>
              </a:solidFill>
            </a:endParaRPr>
          </a:p>
        </p:txBody>
      </p:sp>
      <p:cxnSp>
        <p:nvCxnSpPr>
          <p:cNvPr id="25" name="Connecteur droit 24">
            <a:extLst>
              <a:ext uri="{FF2B5EF4-FFF2-40B4-BE49-F238E27FC236}">
                <a16:creationId xmlns:a16="http://schemas.microsoft.com/office/drawing/2014/main" id="{3B5F6FEB-8F1A-7848-8653-0E94072AE198}"/>
              </a:ext>
            </a:extLst>
          </p:cNvPr>
          <p:cNvCxnSpPr>
            <a:cxnSpLocks/>
          </p:cNvCxnSpPr>
          <p:nvPr/>
        </p:nvCxnSpPr>
        <p:spPr>
          <a:xfrm flipV="1">
            <a:off x="2134528" y="2545482"/>
            <a:ext cx="205756" cy="28269"/>
          </a:xfrm>
          <a:prstGeom prst="line">
            <a:avLst/>
          </a:prstGeom>
          <a:ln>
            <a:solidFill>
              <a:srgbClr val="F49517"/>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6DDB9FFA-8D06-9855-B6A2-27C472CE8FFB}"/>
              </a:ext>
            </a:extLst>
          </p:cNvPr>
          <p:cNvCxnSpPr>
            <a:cxnSpLocks/>
          </p:cNvCxnSpPr>
          <p:nvPr/>
        </p:nvCxnSpPr>
        <p:spPr>
          <a:xfrm flipV="1">
            <a:off x="2106719" y="2986839"/>
            <a:ext cx="259845" cy="38195"/>
          </a:xfrm>
          <a:prstGeom prst="line">
            <a:avLst/>
          </a:prstGeom>
          <a:ln>
            <a:solidFill>
              <a:srgbClr val="F49517"/>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AD78E626-0D1F-3F3A-37E7-C5752C428594}"/>
              </a:ext>
            </a:extLst>
          </p:cNvPr>
          <p:cNvCxnSpPr>
            <a:cxnSpLocks/>
          </p:cNvCxnSpPr>
          <p:nvPr/>
        </p:nvCxnSpPr>
        <p:spPr>
          <a:xfrm flipV="1">
            <a:off x="1952253" y="3405578"/>
            <a:ext cx="284388" cy="23422"/>
          </a:xfrm>
          <a:prstGeom prst="line">
            <a:avLst/>
          </a:prstGeom>
          <a:ln>
            <a:solidFill>
              <a:srgbClr val="F49517"/>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552FF8B9-8BA9-AA84-600D-33A65C428A09}"/>
              </a:ext>
            </a:extLst>
          </p:cNvPr>
          <p:cNvCxnSpPr>
            <a:cxnSpLocks/>
          </p:cNvCxnSpPr>
          <p:nvPr/>
        </p:nvCxnSpPr>
        <p:spPr>
          <a:xfrm flipV="1">
            <a:off x="1653952" y="3825781"/>
            <a:ext cx="189755" cy="17065"/>
          </a:xfrm>
          <a:prstGeom prst="line">
            <a:avLst/>
          </a:prstGeom>
          <a:ln>
            <a:solidFill>
              <a:srgbClr val="F49517"/>
            </a:solidFill>
          </a:ln>
        </p:spPr>
        <p:style>
          <a:lnRef idx="1">
            <a:schemeClr val="accent1"/>
          </a:lnRef>
          <a:fillRef idx="0">
            <a:schemeClr val="accent1"/>
          </a:fillRef>
          <a:effectRef idx="0">
            <a:schemeClr val="accent1"/>
          </a:effectRef>
          <a:fontRef idx="minor">
            <a:schemeClr val="tx1"/>
          </a:fontRef>
        </p:style>
      </p:cxnSp>
      <p:sp>
        <p:nvSpPr>
          <p:cNvPr id="4" name="Titre 1">
            <a:extLst>
              <a:ext uri="{FF2B5EF4-FFF2-40B4-BE49-F238E27FC236}">
                <a16:creationId xmlns:a16="http://schemas.microsoft.com/office/drawing/2014/main" id="{AD76C15F-8053-E0F9-D43F-0F2760DA2357}"/>
              </a:ext>
            </a:extLst>
          </p:cNvPr>
          <p:cNvSpPr>
            <a:spLocks noGrp="1"/>
          </p:cNvSpPr>
          <p:nvPr>
            <p:ph type="title"/>
          </p:nvPr>
        </p:nvSpPr>
        <p:spPr>
          <a:xfrm>
            <a:off x="181206" y="184804"/>
            <a:ext cx="3952068" cy="593663"/>
          </a:xfrm>
          <a:effectLst>
            <a:outerShdw blurRad="50800" dist="38100" dir="13500000" algn="br" rotWithShape="0">
              <a:prstClr val="black">
                <a:alpha val="40000"/>
              </a:prstClr>
            </a:outerShdw>
          </a:effectLst>
        </p:spPr>
        <p:txBody>
          <a:bodyPr>
            <a:normAutofit/>
          </a:bodyPr>
          <a:lstStyle/>
          <a:p>
            <a:r>
              <a:rPr lang="fr-FR" sz="2800" dirty="0">
                <a:solidFill>
                  <a:srgbClr val="1A767B"/>
                </a:solidFill>
              </a:rPr>
              <a:t>Exemples de critères</a:t>
            </a:r>
          </a:p>
        </p:txBody>
      </p:sp>
      <p:sp>
        <p:nvSpPr>
          <p:cNvPr id="5" name="Zone de texte 3">
            <a:extLst>
              <a:ext uri="{FF2B5EF4-FFF2-40B4-BE49-F238E27FC236}">
                <a16:creationId xmlns:a16="http://schemas.microsoft.com/office/drawing/2014/main" id="{2A7B1EA5-4864-8CB6-F875-B5C9BA5E81ED}"/>
              </a:ext>
            </a:extLst>
          </p:cNvPr>
          <p:cNvSpPr txBox="1"/>
          <p:nvPr/>
        </p:nvSpPr>
        <p:spPr>
          <a:xfrm>
            <a:off x="6614904" y="4913848"/>
            <a:ext cx="4681220" cy="1036439"/>
          </a:xfrm>
          <a:prstGeom prst="rect">
            <a:avLst/>
          </a:prstGeom>
          <a:solidFill>
            <a:srgbClr val="232C58"/>
          </a:solidFill>
          <a:ln>
            <a:noFill/>
          </a:ln>
          <a:effectLst>
            <a:outerShdw blurRad="50800" dist="38100" dir="13500000" algn="br"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160020" algn="just">
              <a:lnSpc>
                <a:spcPct val="115000"/>
              </a:lnSpc>
              <a:spcAft>
                <a:spcPts val="1000"/>
              </a:spcAft>
            </a:pPr>
            <a:r>
              <a:rPr lang="fr-FR" sz="500" b="1" i="1" dirty="0">
                <a:effectLst/>
                <a:ea typeface="CIDFont+F4"/>
                <a:cs typeface="Calibri" panose="020F0502020204030204" pitchFamily="34" charset="0"/>
              </a:rPr>
              <a:t> </a:t>
            </a:r>
            <a:endParaRPr lang="fr-FR" sz="1100" dirty="0">
              <a:effectLst/>
              <a:ea typeface="Calibri" panose="020F0502020204030204" pitchFamily="34" charset="0"/>
              <a:cs typeface="Times New Roman" panose="02020603050405020304" pitchFamily="18" charset="0"/>
            </a:endParaRPr>
          </a:p>
          <a:p>
            <a:pPr marR="160020" algn="just">
              <a:lnSpc>
                <a:spcPct val="115000"/>
              </a:lnSpc>
              <a:spcAft>
                <a:spcPts val="1000"/>
              </a:spcAft>
            </a:pPr>
            <a:r>
              <a:rPr lang="fr-FR" sz="1100" i="1" dirty="0">
                <a:solidFill>
                  <a:schemeClr val="bg1"/>
                </a:solidFill>
                <a:effectLst/>
                <a:ea typeface="CIDFont+F4"/>
                <a:cs typeface="Calibri" panose="020F0502020204030204" pitchFamily="34" charset="0"/>
              </a:rPr>
              <a:t>Les critères ainsi définis sont</a:t>
            </a:r>
            <a:r>
              <a:rPr lang="fr-FR" sz="1100" b="1" i="1" dirty="0">
                <a:solidFill>
                  <a:schemeClr val="bg1"/>
                </a:solidFill>
                <a:effectLst/>
                <a:ea typeface="CIDFont+F4"/>
                <a:cs typeface="Calibri" panose="020F0502020204030204" pitchFamily="34" charset="0"/>
              </a:rPr>
              <a:t> des critères de sélection des agents </a:t>
            </a:r>
            <a:r>
              <a:rPr lang="fr-FR" sz="1100" i="1" dirty="0">
                <a:solidFill>
                  <a:schemeClr val="bg1"/>
                </a:solidFill>
                <a:effectLst/>
                <a:ea typeface="CIDFont+F4"/>
                <a:cs typeface="Calibri" panose="020F0502020204030204" pitchFamily="34" charset="0"/>
              </a:rPr>
              <a:t>mais en aucun cas</a:t>
            </a:r>
            <a:r>
              <a:rPr lang="fr-FR" sz="1100" b="1" i="1" dirty="0">
                <a:solidFill>
                  <a:schemeClr val="bg1"/>
                </a:solidFill>
                <a:effectLst/>
                <a:ea typeface="CIDFont+F4"/>
                <a:cs typeface="Calibri" panose="020F0502020204030204" pitchFamily="34" charset="0"/>
              </a:rPr>
              <a:t> ils ne doivent créer une condition supplémentaire </a:t>
            </a:r>
            <a:r>
              <a:rPr lang="fr-FR" sz="1100" i="1" dirty="0">
                <a:solidFill>
                  <a:schemeClr val="bg1"/>
                </a:solidFill>
                <a:effectLst/>
                <a:ea typeface="CIDFont+F4"/>
                <a:cs typeface="Calibri" panose="020F0502020204030204" pitchFamily="34" charset="0"/>
              </a:rPr>
              <a:t>aux conditions déjà prévues par les statuts particuliers.</a:t>
            </a:r>
          </a:p>
          <a:p>
            <a:pPr marR="160020" algn="just">
              <a:lnSpc>
                <a:spcPct val="115000"/>
              </a:lnSpc>
              <a:spcAft>
                <a:spcPts val="1000"/>
              </a:spcAft>
            </a:pPr>
            <a:endParaRPr lang="fr-FR" sz="1100" dirty="0">
              <a:solidFill>
                <a:schemeClr val="bg1"/>
              </a:solidFill>
              <a:effectLst/>
              <a:ea typeface="Calibri" panose="020F0502020204030204" pitchFamily="34" charset="0"/>
              <a:cs typeface="Times New Roman" panose="02020603050405020304" pitchFamily="18" charset="0"/>
            </a:endParaRPr>
          </a:p>
          <a:p>
            <a:pPr>
              <a:lnSpc>
                <a:spcPct val="115000"/>
              </a:lnSpc>
              <a:spcAft>
                <a:spcPts val="1000"/>
              </a:spcAft>
            </a:pPr>
            <a:r>
              <a:rPr lang="fr-FR" sz="1100" dirty="0">
                <a:effectLst/>
                <a:ea typeface="Calibri" panose="020F0502020204030204" pitchFamily="34" charset="0"/>
                <a:cs typeface="Times New Roman" panose="02020603050405020304" pitchFamily="18" charset="0"/>
              </a:rPr>
              <a:t> </a:t>
            </a:r>
          </a:p>
        </p:txBody>
      </p:sp>
      <mc:AlternateContent xmlns:mc="http://schemas.openxmlformats.org/markup-compatibility/2006">
        <mc:Choice xmlns:am3d="http://schemas.microsoft.com/office/drawing/2017/model3d" Requires="am3d">
          <p:graphicFrame>
            <p:nvGraphicFramePr>
              <p:cNvPr id="7" name="Modèle 3D 6" descr="Avertissement">
                <a:extLst>
                  <a:ext uri="{FF2B5EF4-FFF2-40B4-BE49-F238E27FC236}">
                    <a16:creationId xmlns:a16="http://schemas.microsoft.com/office/drawing/2014/main" id="{DBA7D46D-C91E-9C13-EC1B-6B849409920D}"/>
                  </a:ext>
                </a:extLst>
              </p:cNvPr>
              <p:cNvGraphicFramePr>
                <a:graphicFrameLocks noChangeAspect="1"/>
              </p:cNvGraphicFramePr>
              <p:nvPr>
                <p:extLst>
                  <p:ext uri="{D42A27DB-BD31-4B8C-83A1-F6EECF244321}">
                    <p14:modId xmlns:p14="http://schemas.microsoft.com/office/powerpoint/2010/main" val="2562971114"/>
                  </p:ext>
                </p:extLst>
              </p:nvPr>
            </p:nvGraphicFramePr>
            <p:xfrm rot="20628803">
              <a:off x="5973317" y="4552215"/>
              <a:ext cx="884555" cy="723265"/>
            </p:xfrm>
            <a:graphic>
              <a:graphicData uri="http://schemas.microsoft.com/office/drawing/2017/model3d">
                <am3d:model3d r:embed="rId2">
                  <am3d:spPr>
                    <a:xfrm rot="20628803">
                      <a:off x="0" y="0"/>
                      <a:ext cx="884555" cy="723265"/>
                    </a:xfrm>
                    <a:prstGeom prst="rect">
                      <a:avLst/>
                    </a:prstGeom>
                  </am3d:spPr>
                  <am3d:camera>
                    <am3d:pos x="0" y="0" z="63351631"/>
                    <am3d:up dx="0" dy="36000000" dz="0"/>
                    <am3d:lookAt x="0" y="0" z="0"/>
                    <am3d:perspective fov="2700000"/>
                  </am3d:camera>
                  <am3d:trans>
                    <am3d:meterPerModelUnit n="20271560" d="1000000"/>
                    <am3d:preTrans dx="0" dy="-16278167" dz="-464067"/>
                    <am3d:scale>
                      <am3d:sx n="1000000" d="1000000"/>
                      <am3d:sy n="1000000" d="1000000"/>
                      <am3d:sz n="1000000" d="1000000"/>
                    </am3d:scale>
                    <am3d:rot ax="804805" ay="945418" az="222309"/>
                    <am3d:postTrans dx="0" dy="0" dz="0"/>
                  </am3d:trans>
                  <am3d:raster rName="Office3DRenderer" rVer="16.0.8326">
                    <am3d:blip r:embed="rId3"/>
                  </am3d:raster>
                  <am3d:objViewport viewportSz="106820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Modèle 3D 6" descr="Avertissement">
                <a:extLst>
                  <a:ext uri="{FF2B5EF4-FFF2-40B4-BE49-F238E27FC236}">
                    <a16:creationId xmlns:a16="http://schemas.microsoft.com/office/drawing/2014/main" id="{DBA7D46D-C91E-9C13-EC1B-6B849409920D}"/>
                  </a:ext>
                </a:extLst>
              </p:cNvPr>
              <p:cNvPicPr>
                <a:picLocks noGrp="1" noRot="1" noChangeAspect="1" noMove="1" noResize="1" noEditPoints="1" noAdjustHandles="1" noChangeArrowheads="1" noChangeShapeType="1" noCrop="1"/>
              </p:cNvPicPr>
              <p:nvPr/>
            </p:nvPicPr>
            <p:blipFill>
              <a:blip r:embed="rId3"/>
              <a:stretch>
                <a:fillRect/>
              </a:stretch>
            </p:blipFill>
            <p:spPr>
              <a:xfrm rot="20628803">
                <a:off x="5973317" y="4552215"/>
                <a:ext cx="884555" cy="723265"/>
              </a:xfrm>
              <a:prstGeom prst="rect">
                <a:avLst/>
              </a:prstGeom>
            </p:spPr>
          </p:pic>
        </mc:Fallback>
      </mc:AlternateContent>
      <p:pic>
        <p:nvPicPr>
          <p:cNvPr id="16" name="Image 15">
            <a:extLst>
              <a:ext uri="{FF2B5EF4-FFF2-40B4-BE49-F238E27FC236}">
                <a16:creationId xmlns:a16="http://schemas.microsoft.com/office/drawing/2014/main" id="{763AE940-DB60-AC85-34B5-CEF48B235D12}"/>
              </a:ext>
            </a:extLst>
          </p:cNvPr>
          <p:cNvPicPr>
            <a:picLocks noChangeAspect="1"/>
          </p:cNvPicPr>
          <p:nvPr/>
        </p:nvPicPr>
        <p:blipFill>
          <a:blip r:embed="rId4"/>
          <a:stretch>
            <a:fillRect/>
          </a:stretch>
        </p:blipFill>
        <p:spPr>
          <a:xfrm>
            <a:off x="234532" y="1868478"/>
            <a:ext cx="2162175" cy="2114550"/>
          </a:xfrm>
          <a:prstGeom prst="rect">
            <a:avLst/>
          </a:prstGeom>
        </p:spPr>
      </p:pic>
      <p:sp>
        <p:nvSpPr>
          <p:cNvPr id="24" name="ZoneTexte 23">
            <a:extLst>
              <a:ext uri="{FF2B5EF4-FFF2-40B4-BE49-F238E27FC236}">
                <a16:creationId xmlns:a16="http://schemas.microsoft.com/office/drawing/2014/main" id="{A8F85E0F-D8B8-A29A-607A-1F9113C64AB6}"/>
              </a:ext>
            </a:extLst>
          </p:cNvPr>
          <p:cNvSpPr txBox="1"/>
          <p:nvPr/>
        </p:nvSpPr>
        <p:spPr>
          <a:xfrm>
            <a:off x="2609996" y="1494490"/>
            <a:ext cx="5838701" cy="338554"/>
          </a:xfrm>
          <a:prstGeom prst="rect">
            <a:avLst/>
          </a:prstGeom>
          <a:noFill/>
        </p:spPr>
        <p:txBody>
          <a:bodyPr wrap="square" rtlCol="0">
            <a:spAutoFit/>
          </a:bodyPr>
          <a:lstStyle/>
          <a:p>
            <a:r>
              <a:rPr lang="fr-FR" sz="1600" dirty="0">
                <a:solidFill>
                  <a:srgbClr val="1A767B"/>
                </a:solidFill>
              </a:rPr>
              <a:t>Date d’obtention du dernier avancement/promotion</a:t>
            </a:r>
          </a:p>
        </p:txBody>
      </p:sp>
      <p:sp>
        <p:nvSpPr>
          <p:cNvPr id="30" name="ZoneTexte 29">
            <a:extLst>
              <a:ext uri="{FF2B5EF4-FFF2-40B4-BE49-F238E27FC236}">
                <a16:creationId xmlns:a16="http://schemas.microsoft.com/office/drawing/2014/main" id="{1C02CA24-CF91-A441-1C1E-3BA742BBB294}"/>
              </a:ext>
            </a:extLst>
          </p:cNvPr>
          <p:cNvSpPr txBox="1"/>
          <p:nvPr/>
        </p:nvSpPr>
        <p:spPr>
          <a:xfrm>
            <a:off x="2951764" y="1937969"/>
            <a:ext cx="5838701" cy="338554"/>
          </a:xfrm>
          <a:prstGeom prst="rect">
            <a:avLst/>
          </a:prstGeom>
          <a:noFill/>
        </p:spPr>
        <p:txBody>
          <a:bodyPr wrap="square" rtlCol="0">
            <a:spAutoFit/>
          </a:bodyPr>
          <a:lstStyle/>
          <a:p>
            <a:r>
              <a:rPr lang="fr-FR" sz="1600" dirty="0">
                <a:solidFill>
                  <a:srgbClr val="1A767B"/>
                </a:solidFill>
              </a:rPr>
              <a:t>Adéquation grade/fonction/organigramme</a:t>
            </a:r>
          </a:p>
        </p:txBody>
      </p:sp>
      <p:sp>
        <p:nvSpPr>
          <p:cNvPr id="31" name="ZoneTexte 30">
            <a:extLst>
              <a:ext uri="{FF2B5EF4-FFF2-40B4-BE49-F238E27FC236}">
                <a16:creationId xmlns:a16="http://schemas.microsoft.com/office/drawing/2014/main" id="{7C392048-5BAB-81C2-DFE5-EDFBE72DF4CD}"/>
              </a:ext>
            </a:extLst>
          </p:cNvPr>
          <p:cNvSpPr txBox="1"/>
          <p:nvPr/>
        </p:nvSpPr>
        <p:spPr>
          <a:xfrm>
            <a:off x="7226423" y="612966"/>
            <a:ext cx="4580878" cy="923330"/>
          </a:xfrm>
          <a:prstGeom prst="rect">
            <a:avLst/>
          </a:prstGeom>
          <a:solidFill>
            <a:srgbClr val="1A767B"/>
          </a:solidFill>
        </p:spPr>
        <p:txBody>
          <a:bodyPr wrap="square" rtlCol="0">
            <a:spAutoFit/>
          </a:bodyPr>
          <a:lstStyle/>
          <a:p>
            <a:r>
              <a:rPr lang="fr-FR" b="1" dirty="0">
                <a:solidFill>
                  <a:schemeClr val="bg1"/>
                </a:solidFill>
                <a:latin typeface="Futura LT" panose="02000503000000000000" pitchFamily="2" charset="0"/>
                <a:ea typeface="+mj-ea"/>
                <a:cs typeface="+mj-cs"/>
              </a:rPr>
              <a:t>En matière d’avancement de grade, ces critères s’apprécient dès lors que les conditions statutaires sont remplies</a:t>
            </a:r>
          </a:p>
        </p:txBody>
      </p:sp>
      <p:sp>
        <p:nvSpPr>
          <p:cNvPr id="32" name="ZoneTexte 31">
            <a:extLst>
              <a:ext uri="{FF2B5EF4-FFF2-40B4-BE49-F238E27FC236}">
                <a16:creationId xmlns:a16="http://schemas.microsoft.com/office/drawing/2014/main" id="{13915303-0155-08CD-A8A7-C2CF73136B65}"/>
              </a:ext>
            </a:extLst>
          </p:cNvPr>
          <p:cNvSpPr txBox="1"/>
          <p:nvPr/>
        </p:nvSpPr>
        <p:spPr>
          <a:xfrm>
            <a:off x="3176649" y="2404474"/>
            <a:ext cx="5838701" cy="338554"/>
          </a:xfrm>
          <a:prstGeom prst="rect">
            <a:avLst/>
          </a:prstGeom>
          <a:noFill/>
        </p:spPr>
        <p:txBody>
          <a:bodyPr wrap="square" rtlCol="0">
            <a:spAutoFit/>
          </a:bodyPr>
          <a:lstStyle/>
          <a:p>
            <a:r>
              <a:rPr lang="fr-FR" sz="1600" dirty="0">
                <a:solidFill>
                  <a:srgbClr val="1A767B"/>
                </a:solidFill>
              </a:rPr>
              <a:t>Capacité à exercer des missions d’un niveau supérieur</a:t>
            </a:r>
          </a:p>
        </p:txBody>
      </p:sp>
      <p:sp>
        <p:nvSpPr>
          <p:cNvPr id="33" name="ZoneTexte 32">
            <a:extLst>
              <a:ext uri="{FF2B5EF4-FFF2-40B4-BE49-F238E27FC236}">
                <a16:creationId xmlns:a16="http://schemas.microsoft.com/office/drawing/2014/main" id="{2883669E-E932-0B3B-386B-6F0F3EC55DF0}"/>
              </a:ext>
            </a:extLst>
          </p:cNvPr>
          <p:cNvSpPr txBox="1"/>
          <p:nvPr/>
        </p:nvSpPr>
        <p:spPr>
          <a:xfrm>
            <a:off x="3254337" y="2891451"/>
            <a:ext cx="7232859" cy="338554"/>
          </a:xfrm>
          <a:prstGeom prst="rect">
            <a:avLst/>
          </a:prstGeom>
          <a:noFill/>
        </p:spPr>
        <p:txBody>
          <a:bodyPr wrap="square" rtlCol="0">
            <a:spAutoFit/>
          </a:bodyPr>
          <a:lstStyle/>
          <a:p>
            <a:r>
              <a:rPr lang="fr-FR" sz="1600" dirty="0">
                <a:solidFill>
                  <a:srgbClr val="1A767B"/>
                </a:solidFill>
              </a:rPr>
              <a:t>Valeur professionnelle liée à l’entretien professionnel, l’appréciation hiérarchique</a:t>
            </a:r>
          </a:p>
        </p:txBody>
      </p:sp>
      <p:sp>
        <p:nvSpPr>
          <p:cNvPr id="34" name="ZoneTexte 33">
            <a:extLst>
              <a:ext uri="{FF2B5EF4-FFF2-40B4-BE49-F238E27FC236}">
                <a16:creationId xmlns:a16="http://schemas.microsoft.com/office/drawing/2014/main" id="{FBC72561-FFC9-E07B-557C-0F0AC545DFBF}"/>
              </a:ext>
            </a:extLst>
          </p:cNvPr>
          <p:cNvSpPr txBox="1"/>
          <p:nvPr/>
        </p:nvSpPr>
        <p:spPr>
          <a:xfrm>
            <a:off x="3254337" y="3360059"/>
            <a:ext cx="4681220" cy="338554"/>
          </a:xfrm>
          <a:prstGeom prst="rect">
            <a:avLst/>
          </a:prstGeom>
          <a:noFill/>
        </p:spPr>
        <p:txBody>
          <a:bodyPr wrap="square" rtlCol="0">
            <a:spAutoFit/>
          </a:bodyPr>
          <a:lstStyle/>
          <a:p>
            <a:r>
              <a:rPr lang="fr-FR" sz="1600" dirty="0">
                <a:solidFill>
                  <a:srgbClr val="1A767B"/>
                </a:solidFill>
              </a:rPr>
              <a:t>Effort de formations (suivies, demandées, refusées…)</a:t>
            </a:r>
          </a:p>
        </p:txBody>
      </p:sp>
      <p:sp>
        <p:nvSpPr>
          <p:cNvPr id="35" name="ZoneTexte 34">
            <a:extLst>
              <a:ext uri="{FF2B5EF4-FFF2-40B4-BE49-F238E27FC236}">
                <a16:creationId xmlns:a16="http://schemas.microsoft.com/office/drawing/2014/main" id="{A37A2E2D-7AD3-6791-87E5-2DFAEBDD53AF}"/>
              </a:ext>
            </a:extLst>
          </p:cNvPr>
          <p:cNvSpPr txBox="1"/>
          <p:nvPr/>
        </p:nvSpPr>
        <p:spPr>
          <a:xfrm>
            <a:off x="3040541" y="3828197"/>
            <a:ext cx="4681220" cy="338554"/>
          </a:xfrm>
          <a:prstGeom prst="rect">
            <a:avLst/>
          </a:prstGeom>
          <a:noFill/>
        </p:spPr>
        <p:txBody>
          <a:bodyPr wrap="square" rtlCol="0">
            <a:spAutoFit/>
          </a:bodyPr>
          <a:lstStyle/>
          <a:p>
            <a:r>
              <a:rPr lang="fr-FR" sz="1600" dirty="0">
                <a:solidFill>
                  <a:srgbClr val="1A767B"/>
                </a:solidFill>
              </a:rPr>
              <a:t>Présentation aux concours et examens professionnels</a:t>
            </a:r>
          </a:p>
        </p:txBody>
      </p:sp>
      <p:sp>
        <p:nvSpPr>
          <p:cNvPr id="36" name="ZoneTexte 35">
            <a:extLst>
              <a:ext uri="{FF2B5EF4-FFF2-40B4-BE49-F238E27FC236}">
                <a16:creationId xmlns:a16="http://schemas.microsoft.com/office/drawing/2014/main" id="{983D7A7A-AD64-C381-2B98-68C37E79606B}"/>
              </a:ext>
            </a:extLst>
          </p:cNvPr>
          <p:cNvSpPr txBox="1"/>
          <p:nvPr/>
        </p:nvSpPr>
        <p:spPr>
          <a:xfrm>
            <a:off x="2609996" y="4250834"/>
            <a:ext cx="4681220" cy="338554"/>
          </a:xfrm>
          <a:prstGeom prst="rect">
            <a:avLst/>
          </a:prstGeom>
          <a:noFill/>
        </p:spPr>
        <p:txBody>
          <a:bodyPr wrap="square" rtlCol="0">
            <a:spAutoFit/>
          </a:bodyPr>
          <a:lstStyle/>
          <a:p>
            <a:r>
              <a:rPr lang="fr-FR" sz="1600" dirty="0">
                <a:solidFill>
                  <a:srgbClr val="1A767B"/>
                </a:solidFill>
              </a:rPr>
              <a:t>Investissement dans un projet professionnel</a:t>
            </a:r>
          </a:p>
        </p:txBody>
      </p:sp>
      <p:sp>
        <p:nvSpPr>
          <p:cNvPr id="37" name="ZoneTexte 36">
            <a:extLst>
              <a:ext uri="{FF2B5EF4-FFF2-40B4-BE49-F238E27FC236}">
                <a16:creationId xmlns:a16="http://schemas.microsoft.com/office/drawing/2014/main" id="{E35B3F61-9DF0-7EC8-C615-7C8001FA9AD3}"/>
              </a:ext>
            </a:extLst>
          </p:cNvPr>
          <p:cNvSpPr txBox="1"/>
          <p:nvPr/>
        </p:nvSpPr>
        <p:spPr>
          <a:xfrm>
            <a:off x="1952902" y="4642507"/>
            <a:ext cx="4681220" cy="338554"/>
          </a:xfrm>
          <a:prstGeom prst="rect">
            <a:avLst/>
          </a:prstGeom>
          <a:noFill/>
        </p:spPr>
        <p:txBody>
          <a:bodyPr wrap="square" rtlCol="0">
            <a:spAutoFit/>
          </a:bodyPr>
          <a:lstStyle/>
          <a:p>
            <a:r>
              <a:rPr lang="fr-FR" sz="1600" dirty="0">
                <a:solidFill>
                  <a:srgbClr val="1A767B"/>
                </a:solidFill>
              </a:rPr>
              <a:t>Diplômes obtenus, formation diplômante</a:t>
            </a:r>
          </a:p>
        </p:txBody>
      </p:sp>
      <p:sp>
        <p:nvSpPr>
          <p:cNvPr id="38" name="ZoneTexte 37">
            <a:extLst>
              <a:ext uri="{FF2B5EF4-FFF2-40B4-BE49-F238E27FC236}">
                <a16:creationId xmlns:a16="http://schemas.microsoft.com/office/drawing/2014/main" id="{B9D947E1-62DC-3993-013C-158E7FA93EC8}"/>
              </a:ext>
            </a:extLst>
          </p:cNvPr>
          <p:cNvSpPr txBox="1"/>
          <p:nvPr/>
        </p:nvSpPr>
        <p:spPr>
          <a:xfrm>
            <a:off x="611154" y="5055384"/>
            <a:ext cx="4681220" cy="338554"/>
          </a:xfrm>
          <a:prstGeom prst="rect">
            <a:avLst/>
          </a:prstGeom>
          <a:noFill/>
        </p:spPr>
        <p:txBody>
          <a:bodyPr wrap="square" rtlCol="0">
            <a:spAutoFit/>
          </a:bodyPr>
          <a:lstStyle/>
          <a:p>
            <a:r>
              <a:rPr lang="fr-FR" sz="1600" dirty="0">
                <a:solidFill>
                  <a:srgbClr val="1A767B"/>
                </a:solidFill>
              </a:rPr>
              <a:t>Capacités financières de la collectivité</a:t>
            </a:r>
          </a:p>
        </p:txBody>
      </p:sp>
    </p:spTree>
    <p:extLst>
      <p:ext uri="{BB962C8B-B14F-4D97-AF65-F5344CB8AC3E}">
        <p14:creationId xmlns:p14="http://schemas.microsoft.com/office/powerpoint/2010/main" val="32594790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A97A0B5B-60F8-011A-A0F6-13C778531F3E}"/>
              </a:ext>
            </a:extLst>
          </p:cNvPr>
          <p:cNvSpPr>
            <a:spLocks noGrp="1"/>
          </p:cNvSpPr>
          <p:nvPr>
            <p:ph type="ftr" sz="quarter" idx="11"/>
          </p:nvPr>
        </p:nvSpPr>
        <p:spPr/>
        <p:txBody>
          <a:bodyPr/>
          <a:lstStyle/>
          <a:p>
            <a:pPr algn="l"/>
            <a:r>
              <a:rPr lang="fr-FR"/>
              <a:t>CDG58 - PRÉSENTATION </a:t>
            </a:r>
            <a:endParaRPr lang="fr-FR" dirty="0"/>
          </a:p>
        </p:txBody>
      </p:sp>
      <p:sp>
        <p:nvSpPr>
          <p:cNvPr id="4" name="ZoneTexte 3">
            <a:extLst>
              <a:ext uri="{FF2B5EF4-FFF2-40B4-BE49-F238E27FC236}">
                <a16:creationId xmlns:a16="http://schemas.microsoft.com/office/drawing/2014/main" id="{256DD63F-D556-A845-0B77-A754D300F52E}"/>
              </a:ext>
            </a:extLst>
          </p:cNvPr>
          <p:cNvSpPr txBox="1"/>
          <p:nvPr/>
        </p:nvSpPr>
        <p:spPr>
          <a:xfrm>
            <a:off x="945281" y="2273529"/>
            <a:ext cx="3536303" cy="461665"/>
          </a:xfrm>
          <a:prstGeom prst="rect">
            <a:avLst/>
          </a:prstGeom>
          <a:noFill/>
        </p:spPr>
        <p:txBody>
          <a:bodyPr wrap="square" rtlCol="0">
            <a:spAutoFit/>
          </a:bodyPr>
          <a:lstStyle/>
          <a:p>
            <a:r>
              <a:rPr lang="fr-FR" sz="2400" b="1" dirty="0">
                <a:solidFill>
                  <a:srgbClr val="F49517"/>
                </a:solidFill>
              </a:rPr>
              <a:t>Mesures préalables</a:t>
            </a:r>
          </a:p>
        </p:txBody>
      </p:sp>
      <p:graphicFrame>
        <p:nvGraphicFramePr>
          <p:cNvPr id="6" name="Diagramme 5">
            <a:extLst>
              <a:ext uri="{FF2B5EF4-FFF2-40B4-BE49-F238E27FC236}">
                <a16:creationId xmlns:a16="http://schemas.microsoft.com/office/drawing/2014/main" id="{EEF28277-8303-2C1D-D9B1-468ACC5B09BD}"/>
              </a:ext>
            </a:extLst>
          </p:cNvPr>
          <p:cNvGraphicFramePr/>
          <p:nvPr>
            <p:extLst>
              <p:ext uri="{D42A27DB-BD31-4B8C-83A1-F6EECF244321}">
                <p14:modId xmlns:p14="http://schemas.microsoft.com/office/powerpoint/2010/main" val="3538799914"/>
              </p:ext>
            </p:extLst>
          </p:nvPr>
        </p:nvGraphicFramePr>
        <p:xfrm>
          <a:off x="689265" y="2273529"/>
          <a:ext cx="10813473" cy="61011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ZoneTexte 8">
            <a:extLst>
              <a:ext uri="{FF2B5EF4-FFF2-40B4-BE49-F238E27FC236}">
                <a16:creationId xmlns:a16="http://schemas.microsoft.com/office/drawing/2014/main" id="{CE35B5E7-EBA9-1AD3-F77C-7982D785E353}"/>
              </a:ext>
            </a:extLst>
          </p:cNvPr>
          <p:cNvSpPr txBox="1"/>
          <p:nvPr/>
        </p:nvSpPr>
        <p:spPr>
          <a:xfrm>
            <a:off x="5256442" y="185597"/>
            <a:ext cx="6684373" cy="4462760"/>
          </a:xfrm>
          <a:prstGeom prst="rect">
            <a:avLst/>
          </a:prstGeom>
          <a:noFill/>
          <a:effectLst/>
        </p:spPr>
        <p:txBody>
          <a:bodyPr wrap="square" rtlCol="0">
            <a:spAutoFit/>
          </a:bodyPr>
          <a:lstStyle/>
          <a:p>
            <a:pPr marL="285750" indent="-285750">
              <a:buFont typeface="Wingdings" panose="05000000000000000000" pitchFamily="2" charset="2"/>
              <a:buChar char="§"/>
            </a:pPr>
            <a:r>
              <a:rPr lang="fr-FR" sz="1400" b="1" i="0" dirty="0">
                <a:solidFill>
                  <a:srgbClr val="F49517"/>
                </a:solidFill>
                <a:effectLst/>
                <a:latin typeface="Chivo"/>
              </a:rPr>
              <a:t>OBLIGATOIRES</a:t>
            </a:r>
            <a:r>
              <a:rPr lang="fr-FR" sz="1400" b="0" i="0" dirty="0">
                <a:solidFill>
                  <a:srgbClr val="373A60"/>
                </a:solidFill>
                <a:effectLst/>
                <a:latin typeface="Chivo"/>
              </a:rPr>
              <a:t> pour l’ensemble des collectivités et </a:t>
            </a:r>
            <a:r>
              <a:rPr lang="fr-FR" sz="1400" dirty="0">
                <a:solidFill>
                  <a:srgbClr val="373A60"/>
                </a:solidFill>
                <a:latin typeface="Chivo"/>
              </a:rPr>
              <a:t>établissements publics.</a:t>
            </a:r>
          </a:p>
          <a:p>
            <a:endParaRPr lang="fr-FR" sz="1400" b="0" i="0" dirty="0">
              <a:solidFill>
                <a:srgbClr val="373A60"/>
              </a:solidFill>
              <a:effectLst/>
              <a:latin typeface="Chivo"/>
            </a:endParaRPr>
          </a:p>
          <a:p>
            <a:pPr marL="285750" indent="-285750">
              <a:buFont typeface="Wingdings" panose="05000000000000000000" pitchFamily="2" charset="2"/>
              <a:buChar char="§"/>
            </a:pPr>
            <a:r>
              <a:rPr lang="fr-FR" sz="1400" dirty="0">
                <a:solidFill>
                  <a:srgbClr val="373A60"/>
                </a:solidFill>
                <a:latin typeface="Chivo"/>
              </a:rPr>
              <a:t>Il est conseillé de mettre en place un groupe de travail, réunissant des personnes ressources (élu référent, agents, représentants du personnel…).</a:t>
            </a:r>
          </a:p>
          <a:p>
            <a:endParaRPr lang="fr-FR" sz="1400" dirty="0">
              <a:solidFill>
                <a:srgbClr val="373A60"/>
              </a:solidFill>
              <a:latin typeface="Chivo"/>
            </a:endParaRPr>
          </a:p>
          <a:p>
            <a:pPr marL="285750" indent="-285750">
              <a:buFont typeface="Wingdings" panose="05000000000000000000" pitchFamily="2" charset="2"/>
              <a:buChar char="§"/>
            </a:pPr>
            <a:r>
              <a:rPr lang="fr-FR" sz="1400" dirty="0">
                <a:solidFill>
                  <a:srgbClr val="373A60"/>
                </a:solidFill>
                <a:latin typeface="Chivo"/>
              </a:rPr>
              <a:t>Il est conseillé de les présenter à l’assemblée délibérante.</a:t>
            </a:r>
          </a:p>
          <a:p>
            <a:endParaRPr lang="fr-FR" sz="1400" b="0" i="0" dirty="0">
              <a:solidFill>
                <a:srgbClr val="373A60"/>
              </a:solidFill>
              <a:effectLst/>
              <a:latin typeface="Chivo"/>
            </a:endParaRPr>
          </a:p>
          <a:p>
            <a:pPr marL="285750" indent="-285750">
              <a:buFont typeface="Wingdings" panose="05000000000000000000" pitchFamily="2" charset="2"/>
              <a:buChar char="§"/>
            </a:pPr>
            <a:r>
              <a:rPr lang="fr-FR" sz="1400" b="0" i="0" dirty="0">
                <a:solidFill>
                  <a:srgbClr val="373A60"/>
                </a:solidFill>
                <a:effectLst/>
                <a:latin typeface="Chivo"/>
              </a:rPr>
              <a:t>L’autorité territoriale </a:t>
            </a:r>
            <a:r>
              <a:rPr lang="fr-FR" sz="1400" dirty="0">
                <a:solidFill>
                  <a:srgbClr val="373A60"/>
                </a:solidFill>
                <a:latin typeface="Chivo"/>
              </a:rPr>
              <a:t>établit le </a:t>
            </a:r>
            <a:r>
              <a:rPr lang="fr-FR" sz="1400" b="1" dirty="0">
                <a:solidFill>
                  <a:srgbClr val="F49517"/>
                </a:solidFill>
                <a:latin typeface="Chivo"/>
              </a:rPr>
              <a:t>projet de LDG </a:t>
            </a:r>
            <a:r>
              <a:rPr lang="fr-FR" sz="1400" dirty="0">
                <a:solidFill>
                  <a:srgbClr val="373A60"/>
                </a:solidFill>
                <a:latin typeface="Chivo"/>
              </a:rPr>
              <a:t>qu’elle soumettra ensuite </a:t>
            </a:r>
            <a:r>
              <a:rPr lang="fr-FR" sz="1400" b="1" dirty="0">
                <a:solidFill>
                  <a:srgbClr val="F49517"/>
                </a:solidFill>
                <a:latin typeface="Chivo"/>
              </a:rPr>
              <a:t>pour avis au Comité Social Territorial</a:t>
            </a:r>
            <a:r>
              <a:rPr lang="fr-FR" sz="1400" dirty="0">
                <a:solidFill>
                  <a:srgbClr val="373A60"/>
                </a:solidFill>
                <a:latin typeface="Chivo"/>
              </a:rPr>
              <a:t> (CST). Elles s’appliqueront pour les décisions individuelles de promotions, avancements et évolution professionnelle des agents. </a:t>
            </a:r>
            <a:r>
              <a:rPr lang="fr-FR" sz="1400" b="0" i="0" dirty="0">
                <a:solidFill>
                  <a:srgbClr val="373A60"/>
                </a:solidFill>
                <a:effectLst/>
                <a:latin typeface="Chivo"/>
              </a:rPr>
              <a:t>Sans</a:t>
            </a:r>
            <a:r>
              <a:rPr lang="fr-FR" sz="1400" dirty="0">
                <a:solidFill>
                  <a:srgbClr val="373A60"/>
                </a:solidFill>
                <a:latin typeface="Chivo"/>
              </a:rPr>
              <a:t> ces LDG, les nominations/évolutions seraient illégales.</a:t>
            </a:r>
          </a:p>
          <a:p>
            <a:pPr marL="285750" indent="-285750">
              <a:buFont typeface="Wingdings" panose="05000000000000000000" pitchFamily="2" charset="2"/>
              <a:buChar char="§"/>
            </a:pPr>
            <a:endParaRPr lang="fr-FR" sz="1400" b="0" i="0" dirty="0">
              <a:solidFill>
                <a:srgbClr val="373A60"/>
              </a:solidFill>
              <a:effectLst/>
              <a:latin typeface="Chivo"/>
            </a:endParaRPr>
          </a:p>
          <a:p>
            <a:pPr marL="285750" indent="-285750">
              <a:buFont typeface="Wingdings" panose="05000000000000000000" pitchFamily="2" charset="2"/>
              <a:buChar char="§"/>
            </a:pPr>
            <a:r>
              <a:rPr lang="fr-FR" sz="1400" dirty="0">
                <a:solidFill>
                  <a:srgbClr val="373A60"/>
                </a:solidFill>
                <a:latin typeface="Chivo"/>
              </a:rPr>
              <a:t>Etablies pour une </a:t>
            </a:r>
            <a:r>
              <a:rPr lang="fr-FR" sz="1400" b="1" dirty="0">
                <a:solidFill>
                  <a:srgbClr val="F49517"/>
                </a:solidFill>
                <a:latin typeface="Chivo"/>
              </a:rPr>
              <a:t>durée pluriannuelle </a:t>
            </a:r>
            <a:r>
              <a:rPr lang="fr-FR" sz="1400" dirty="0">
                <a:solidFill>
                  <a:srgbClr val="373A60"/>
                </a:solidFill>
                <a:latin typeface="Chivo"/>
              </a:rPr>
              <a:t>et qui </a:t>
            </a:r>
            <a:r>
              <a:rPr lang="fr-FR" sz="1400" b="1" dirty="0">
                <a:solidFill>
                  <a:srgbClr val="F49517"/>
                </a:solidFill>
                <a:latin typeface="Chivo"/>
              </a:rPr>
              <a:t>ne peut excéder 6 ans </a:t>
            </a:r>
            <a:r>
              <a:rPr lang="fr-FR" sz="1400" dirty="0">
                <a:solidFill>
                  <a:srgbClr val="373A60"/>
                </a:solidFill>
                <a:latin typeface="Chivo"/>
              </a:rPr>
              <a:t>et peuvent faire l’objet de modification qu’après une nouvelle saisine du CST.</a:t>
            </a:r>
          </a:p>
          <a:p>
            <a:endParaRPr lang="fr-FR" sz="1400" dirty="0">
              <a:solidFill>
                <a:srgbClr val="373A60"/>
              </a:solidFill>
              <a:latin typeface="Chivo"/>
            </a:endParaRPr>
          </a:p>
          <a:p>
            <a:pPr marL="285750" indent="-285750">
              <a:buFont typeface="Wingdings" panose="05000000000000000000" pitchFamily="2" charset="2"/>
              <a:buChar char="§"/>
            </a:pPr>
            <a:r>
              <a:rPr lang="fr-FR" sz="1400" dirty="0">
                <a:solidFill>
                  <a:srgbClr val="373A60"/>
                </a:solidFill>
                <a:latin typeface="Chivo"/>
              </a:rPr>
              <a:t>Elles doivent </a:t>
            </a:r>
            <a:r>
              <a:rPr lang="fr-FR" sz="1400" b="1" dirty="0">
                <a:solidFill>
                  <a:srgbClr val="F49517"/>
                </a:solidFill>
                <a:latin typeface="Chivo"/>
              </a:rPr>
              <a:t>faire l’objet d’un arrêté </a:t>
            </a:r>
            <a:r>
              <a:rPr lang="fr-FR" sz="1400" dirty="0">
                <a:solidFill>
                  <a:srgbClr val="373A60"/>
                </a:solidFill>
                <a:latin typeface="Chivo"/>
              </a:rPr>
              <a:t>(et non d’une délibération).</a:t>
            </a:r>
          </a:p>
          <a:p>
            <a:pPr marL="285750" indent="-285750">
              <a:buFont typeface="Wingdings" panose="05000000000000000000" pitchFamily="2" charset="2"/>
              <a:buChar char="§"/>
            </a:pPr>
            <a:endParaRPr lang="fr-FR" sz="1400" dirty="0">
              <a:solidFill>
                <a:srgbClr val="373A60"/>
              </a:solidFill>
              <a:latin typeface="Chivo"/>
            </a:endParaRPr>
          </a:p>
          <a:p>
            <a:pPr marL="285750" indent="-285750">
              <a:buFont typeface="Wingdings" panose="05000000000000000000" pitchFamily="2" charset="2"/>
              <a:buChar char="§"/>
            </a:pPr>
            <a:r>
              <a:rPr lang="fr-FR" sz="1400" dirty="0">
                <a:solidFill>
                  <a:srgbClr val="373A60"/>
                </a:solidFill>
                <a:latin typeface="Chivo"/>
              </a:rPr>
              <a:t>Les Commissions Administratives Paritaires ne sont plus compétentes en matière d’avancement de grade et non plus lieu d’être consultées.</a:t>
            </a:r>
            <a:br>
              <a:rPr lang="fr-FR" dirty="0"/>
            </a:br>
            <a:endParaRPr lang="fr-FR" dirty="0"/>
          </a:p>
        </p:txBody>
      </p:sp>
      <p:sp>
        <p:nvSpPr>
          <p:cNvPr id="2" name="ZoneTexte 1">
            <a:extLst>
              <a:ext uri="{FF2B5EF4-FFF2-40B4-BE49-F238E27FC236}">
                <a16:creationId xmlns:a16="http://schemas.microsoft.com/office/drawing/2014/main" id="{048783AA-80C2-7FF2-7B8E-ED9313BB0B75}"/>
              </a:ext>
            </a:extLst>
          </p:cNvPr>
          <p:cNvSpPr txBox="1"/>
          <p:nvPr/>
        </p:nvSpPr>
        <p:spPr>
          <a:xfrm>
            <a:off x="100264" y="67596"/>
            <a:ext cx="5226338" cy="707886"/>
          </a:xfrm>
          <a:prstGeom prst="rect">
            <a:avLst/>
          </a:prstGeom>
          <a:noFill/>
        </p:spPr>
        <p:txBody>
          <a:bodyPr wrap="square">
            <a:spAutoFit/>
          </a:bodyPr>
          <a:lstStyle/>
          <a:p>
            <a:r>
              <a:rPr lang="fr-FR" sz="4000" b="1" dirty="0">
                <a:solidFill>
                  <a:srgbClr val="2E365C"/>
                </a:solidFill>
                <a:latin typeface="Futura LT" panose="02000503000000000000" pitchFamily="2" charset="0"/>
                <a:ea typeface="+mj-ea"/>
                <a:cs typeface="+mj-cs"/>
              </a:rPr>
              <a:t>MISE EN OEUVRE</a:t>
            </a:r>
          </a:p>
        </p:txBody>
      </p:sp>
    </p:spTree>
    <p:extLst>
      <p:ext uri="{BB962C8B-B14F-4D97-AF65-F5344CB8AC3E}">
        <p14:creationId xmlns:p14="http://schemas.microsoft.com/office/powerpoint/2010/main" val="362030962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1051</TotalTime>
  <Words>1199</Words>
  <Application>Microsoft Office PowerPoint</Application>
  <PresentationFormat>Grand écran</PresentationFormat>
  <Paragraphs>130</Paragraphs>
  <Slides>12</Slides>
  <Notes>2</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12</vt:i4>
      </vt:variant>
    </vt:vector>
  </HeadingPairs>
  <TitlesOfParts>
    <vt:vector size="24" baseType="lpstr">
      <vt:lpstr>Arial</vt:lpstr>
      <vt:lpstr>Calibri</vt:lpstr>
      <vt:lpstr>Calibri Light</vt:lpstr>
      <vt:lpstr>Chivo</vt:lpstr>
      <vt:lpstr>EDAPC B+ Myriad Pro</vt:lpstr>
      <vt:lpstr>EDAPC C+ Myriad Pro</vt:lpstr>
      <vt:lpstr>Futura</vt:lpstr>
      <vt:lpstr>Futura LT</vt:lpstr>
      <vt:lpstr>Futura LT Book</vt:lpstr>
      <vt:lpstr>Futura Medium</vt:lpstr>
      <vt:lpstr>Wingdings</vt:lpstr>
      <vt:lpstr>Thème Office</vt:lpstr>
      <vt:lpstr>Présentation PowerPoint</vt:lpstr>
      <vt:lpstr>LES LIGNES DIRECTRICES  DE GESTION</vt:lpstr>
      <vt:lpstr>Sommaire </vt:lpstr>
      <vt:lpstr>C’est quoi ?</vt:lpstr>
      <vt:lpstr>COMPOSITION </vt:lpstr>
      <vt:lpstr>VOLET 1</vt:lpstr>
      <vt:lpstr>VOLET 2</vt:lpstr>
      <vt:lpstr>Exemples de critères</vt:lpstr>
      <vt:lpstr>Présentation PowerPoint</vt:lpstr>
      <vt:lpstr>Pour aller plus loin :</vt:lpstr>
      <vt:lpstr>DES QUESTIONS ?</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Anouar Yadane</dc:creator>
  <cp:lastModifiedBy>Grégorie MONIER</cp:lastModifiedBy>
  <cp:revision>44</cp:revision>
  <cp:lastPrinted>2023-09-21T12:30:10Z</cp:lastPrinted>
  <dcterms:created xsi:type="dcterms:W3CDTF">2023-02-03T15:28:35Z</dcterms:created>
  <dcterms:modified xsi:type="dcterms:W3CDTF">2023-11-21T14:54:17Z</dcterms:modified>
</cp:coreProperties>
</file>